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4013" r:id="rId16"/>
  </p:sldMasterIdLst>
  <p:notesMasterIdLst>
    <p:notesMasterId r:id="rId34"/>
  </p:notesMasterIdLst>
  <p:handoutMasterIdLst>
    <p:handoutMasterId r:id="rId35"/>
  </p:handoutMasterIdLst>
  <p:sldIdLst>
    <p:sldId id="446" r:id="rId17"/>
    <p:sldId id="495" r:id="rId18"/>
    <p:sldId id="478" r:id="rId19"/>
    <p:sldId id="346" r:id="rId20"/>
    <p:sldId id="351" r:id="rId21"/>
    <p:sldId id="512" r:id="rId22"/>
    <p:sldId id="3862" r:id="rId23"/>
    <p:sldId id="3847" r:id="rId24"/>
    <p:sldId id="3863" r:id="rId25"/>
    <p:sldId id="3864" r:id="rId26"/>
    <p:sldId id="477" r:id="rId27"/>
    <p:sldId id="483" r:id="rId28"/>
    <p:sldId id="508" r:id="rId29"/>
    <p:sldId id="3865" r:id="rId30"/>
    <p:sldId id="3866" r:id="rId31"/>
    <p:sldId id="486" r:id="rId32"/>
    <p:sldId id="493" r:id="rId3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CB70D-0E1F-4E97-9740-747DBCDE5F4E}" v="1" dt="2024-01-18T19:56:23.248"/>
    <p1510:client id="{BC09074D-AA6D-4BA8-90E4-069A12329A6B}" v="39" dt="2024-01-19T17:06:42.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Reginald" userId="46b2b0f4-eec7-426c-9d2d-1dd4c3664997" providerId="ADAL" clId="{BC09074D-AA6D-4BA8-90E4-069A12329A6B}"/>
    <pc:docChg chg="custSel addSld delSld modSld">
      <pc:chgData name="Lawrence, Reginald" userId="46b2b0f4-eec7-426c-9d2d-1dd4c3664997" providerId="ADAL" clId="{BC09074D-AA6D-4BA8-90E4-069A12329A6B}" dt="2024-01-19T17:07:06.567" v="81" actId="47"/>
      <pc:docMkLst>
        <pc:docMk/>
      </pc:docMkLst>
      <pc:sldChg chg="modSp mod">
        <pc:chgData name="Lawrence, Reginald" userId="46b2b0f4-eec7-426c-9d2d-1dd4c3664997" providerId="ADAL" clId="{BC09074D-AA6D-4BA8-90E4-069A12329A6B}" dt="2024-01-19T16:42:43.147" v="21" actId="20577"/>
        <pc:sldMkLst>
          <pc:docMk/>
          <pc:sldMk cId="2315968020" sldId="446"/>
        </pc:sldMkLst>
        <pc:spChg chg="mod">
          <ac:chgData name="Lawrence, Reginald" userId="46b2b0f4-eec7-426c-9d2d-1dd4c3664997" providerId="ADAL" clId="{BC09074D-AA6D-4BA8-90E4-069A12329A6B}" dt="2024-01-19T16:42:43.147" v="21" actId="20577"/>
          <ac:spMkLst>
            <pc:docMk/>
            <pc:sldMk cId="2315968020" sldId="446"/>
            <ac:spMk id="12" creationId="{00000000-0000-0000-0000-000000000000}"/>
          </ac:spMkLst>
        </pc:spChg>
      </pc:sldChg>
      <pc:sldChg chg="modSp">
        <pc:chgData name="Lawrence, Reginald" userId="46b2b0f4-eec7-426c-9d2d-1dd4c3664997" providerId="ADAL" clId="{BC09074D-AA6D-4BA8-90E4-069A12329A6B}" dt="2024-01-19T17:01:37.200" v="56" actId="115"/>
        <pc:sldMkLst>
          <pc:docMk/>
          <pc:sldMk cId="1303640015" sldId="483"/>
        </pc:sldMkLst>
        <pc:graphicFrameChg chg="mod">
          <ac:chgData name="Lawrence, Reginald" userId="46b2b0f4-eec7-426c-9d2d-1dd4c3664997" providerId="ADAL" clId="{BC09074D-AA6D-4BA8-90E4-069A12329A6B}" dt="2024-01-19T17:01:37.200" v="56" actId="115"/>
          <ac:graphicFrameMkLst>
            <pc:docMk/>
            <pc:sldMk cId="1303640015" sldId="483"/>
            <ac:graphicFrameMk id="6" creationId="{DCD8B65D-52A3-ACBC-3405-CF46D4317870}"/>
          </ac:graphicFrameMkLst>
        </pc:graphicFrameChg>
      </pc:sldChg>
      <pc:sldChg chg="del">
        <pc:chgData name="Lawrence, Reginald" userId="46b2b0f4-eec7-426c-9d2d-1dd4c3664997" providerId="ADAL" clId="{BC09074D-AA6D-4BA8-90E4-069A12329A6B}" dt="2024-01-19T16:46:47.573" v="22" actId="47"/>
        <pc:sldMkLst>
          <pc:docMk/>
          <pc:sldMk cId="1809659332" sldId="501"/>
        </pc:sldMkLst>
      </pc:sldChg>
      <pc:sldChg chg="del">
        <pc:chgData name="Lawrence, Reginald" userId="46b2b0f4-eec7-426c-9d2d-1dd4c3664997" providerId="ADAL" clId="{BC09074D-AA6D-4BA8-90E4-069A12329A6B}" dt="2024-01-19T17:07:06.567" v="81" actId="47"/>
        <pc:sldMkLst>
          <pc:docMk/>
          <pc:sldMk cId="2460890328" sldId="507"/>
        </pc:sldMkLst>
      </pc:sldChg>
      <pc:sldChg chg="addSp delSp modSp mod">
        <pc:chgData name="Lawrence, Reginald" userId="46b2b0f4-eec7-426c-9d2d-1dd4c3664997" providerId="ADAL" clId="{BC09074D-AA6D-4BA8-90E4-069A12329A6B}" dt="2024-01-19T17:05:51.150" v="70" actId="14100"/>
        <pc:sldMkLst>
          <pc:docMk/>
          <pc:sldMk cId="3009841078" sldId="508"/>
        </pc:sldMkLst>
        <pc:spChg chg="del">
          <ac:chgData name="Lawrence, Reginald" userId="46b2b0f4-eec7-426c-9d2d-1dd4c3664997" providerId="ADAL" clId="{BC09074D-AA6D-4BA8-90E4-069A12329A6B}" dt="2024-01-19T17:04:48.545" v="60" actId="478"/>
          <ac:spMkLst>
            <pc:docMk/>
            <pc:sldMk cId="3009841078" sldId="508"/>
            <ac:spMk id="4" creationId="{00000000-0000-0000-0000-000000000000}"/>
          </ac:spMkLst>
        </pc:spChg>
        <pc:spChg chg="del mod">
          <ac:chgData name="Lawrence, Reginald" userId="46b2b0f4-eec7-426c-9d2d-1dd4c3664997" providerId="ADAL" clId="{BC09074D-AA6D-4BA8-90E4-069A12329A6B}" dt="2024-01-19T17:04:47.052" v="59" actId="478"/>
          <ac:spMkLst>
            <pc:docMk/>
            <pc:sldMk cId="3009841078" sldId="508"/>
            <ac:spMk id="5" creationId="{00000000-0000-0000-0000-000000000000}"/>
          </ac:spMkLst>
        </pc:spChg>
        <pc:graphicFrameChg chg="add del mod modGraphic">
          <ac:chgData name="Lawrence, Reginald" userId="46b2b0f4-eec7-426c-9d2d-1dd4c3664997" providerId="ADAL" clId="{BC09074D-AA6D-4BA8-90E4-069A12329A6B}" dt="2024-01-19T17:05:39.906" v="66" actId="478"/>
          <ac:graphicFrameMkLst>
            <pc:docMk/>
            <pc:sldMk cId="3009841078" sldId="508"/>
            <ac:graphicFrameMk id="6" creationId="{5B337B65-BA59-38CD-60EE-A6A712053CF5}"/>
          </ac:graphicFrameMkLst>
        </pc:graphicFrameChg>
        <pc:graphicFrameChg chg="add mod modGraphic">
          <ac:chgData name="Lawrence, Reginald" userId="46b2b0f4-eec7-426c-9d2d-1dd4c3664997" providerId="ADAL" clId="{BC09074D-AA6D-4BA8-90E4-069A12329A6B}" dt="2024-01-19T17:05:51.150" v="70" actId="14100"/>
          <ac:graphicFrameMkLst>
            <pc:docMk/>
            <pc:sldMk cId="3009841078" sldId="508"/>
            <ac:graphicFrameMk id="7" creationId="{9FCA7C34-BC21-6686-BD79-36E9EC14A32A}"/>
          </ac:graphicFrameMkLst>
        </pc:graphicFrameChg>
        <pc:picChg chg="del">
          <ac:chgData name="Lawrence, Reginald" userId="46b2b0f4-eec7-426c-9d2d-1dd4c3664997" providerId="ADAL" clId="{BC09074D-AA6D-4BA8-90E4-069A12329A6B}" dt="2024-01-19T17:04:42.553" v="57" actId="478"/>
          <ac:picMkLst>
            <pc:docMk/>
            <pc:sldMk cId="3009841078" sldId="508"/>
            <ac:picMk id="3" creationId="{00000000-0000-0000-0000-000000000000}"/>
          </ac:picMkLst>
        </pc:picChg>
      </pc:sldChg>
      <pc:sldChg chg="addSp del delDesignElem">
        <pc:chgData name="Lawrence, Reginald" userId="46b2b0f4-eec7-426c-9d2d-1dd4c3664997" providerId="ADAL" clId="{BC09074D-AA6D-4BA8-90E4-069A12329A6B}" dt="2024-01-19T16:48:30.242" v="24"/>
        <pc:sldMkLst>
          <pc:docMk/>
          <pc:sldMk cId="362185148" sldId="3847"/>
        </pc:sldMkLst>
        <pc:spChg chg="add">
          <ac:chgData name="Lawrence, Reginald" userId="46b2b0f4-eec7-426c-9d2d-1dd4c3664997" providerId="ADAL" clId="{BC09074D-AA6D-4BA8-90E4-069A12329A6B}" dt="2024-01-19T16:48:30.242" v="24"/>
          <ac:spMkLst>
            <pc:docMk/>
            <pc:sldMk cId="362185148" sldId="3847"/>
            <ac:spMk id="13" creationId="{23DA7759-3209-4FE2-96D1-4EEDD81E9EA0}"/>
          </ac:spMkLst>
        </pc:spChg>
        <pc:spChg chg="add">
          <ac:chgData name="Lawrence, Reginald" userId="46b2b0f4-eec7-426c-9d2d-1dd4c3664997" providerId="ADAL" clId="{BC09074D-AA6D-4BA8-90E4-069A12329A6B}" dt="2024-01-19T16:48:30.242" v="24"/>
          <ac:spMkLst>
            <pc:docMk/>
            <pc:sldMk cId="362185148" sldId="3847"/>
            <ac:spMk id="15" creationId="{41460DAD-8769-4C9F-9C8C-BB0443909D76}"/>
          </ac:spMkLst>
        </pc:spChg>
        <pc:spChg chg="add">
          <ac:chgData name="Lawrence, Reginald" userId="46b2b0f4-eec7-426c-9d2d-1dd4c3664997" providerId="ADAL" clId="{BC09074D-AA6D-4BA8-90E4-069A12329A6B}" dt="2024-01-19T16:48:30.242" v="24"/>
          <ac:spMkLst>
            <pc:docMk/>
            <pc:sldMk cId="362185148" sldId="3847"/>
            <ac:spMk id="17" creationId="{1CD81A2A-6ED4-4EF4-A14C-912D31E14800}"/>
          </ac:spMkLst>
        </pc:spChg>
        <pc:spChg chg="add">
          <ac:chgData name="Lawrence, Reginald" userId="46b2b0f4-eec7-426c-9d2d-1dd4c3664997" providerId="ADAL" clId="{BC09074D-AA6D-4BA8-90E4-069A12329A6B}" dt="2024-01-19T16:48:30.242" v="24"/>
          <ac:spMkLst>
            <pc:docMk/>
            <pc:sldMk cId="362185148" sldId="3847"/>
            <ac:spMk id="19" creationId="{1661932C-CA15-4E17-B115-FAE7CBEE4789}"/>
          </ac:spMkLst>
        </pc:spChg>
        <pc:spChg chg="add">
          <ac:chgData name="Lawrence, Reginald" userId="46b2b0f4-eec7-426c-9d2d-1dd4c3664997" providerId="ADAL" clId="{BC09074D-AA6D-4BA8-90E4-069A12329A6B}" dt="2024-01-19T16:48:30.242" v="24"/>
          <ac:spMkLst>
            <pc:docMk/>
            <pc:sldMk cId="362185148" sldId="3847"/>
            <ac:spMk id="21" creationId="{8590ADD5-9383-4D3D-9047-3DA2593CCB5D}"/>
          </ac:spMkLst>
        </pc:spChg>
        <pc:spChg chg="add">
          <ac:chgData name="Lawrence, Reginald" userId="46b2b0f4-eec7-426c-9d2d-1dd4c3664997" providerId="ADAL" clId="{BC09074D-AA6D-4BA8-90E4-069A12329A6B}" dt="2024-01-19T16:48:30.242" v="24"/>
          <ac:spMkLst>
            <pc:docMk/>
            <pc:sldMk cId="362185148" sldId="3847"/>
            <ac:spMk id="23" creationId="{DABE3E45-88CF-45D8-8D40-C773324D93F6}"/>
          </ac:spMkLst>
        </pc:spChg>
        <pc:spChg chg="add">
          <ac:chgData name="Lawrence, Reginald" userId="46b2b0f4-eec7-426c-9d2d-1dd4c3664997" providerId="ADAL" clId="{BC09074D-AA6D-4BA8-90E4-069A12329A6B}" dt="2024-01-19T16:48:30.242" v="24"/>
          <ac:spMkLst>
            <pc:docMk/>
            <pc:sldMk cId="362185148" sldId="3847"/>
            <ac:spMk id="27" creationId="{B91ECDA9-56DC-4270-8F33-01C5637B8CEB}"/>
          </ac:spMkLst>
        </pc:spChg>
        <pc:spChg chg="add">
          <ac:chgData name="Lawrence, Reginald" userId="46b2b0f4-eec7-426c-9d2d-1dd4c3664997" providerId="ADAL" clId="{BC09074D-AA6D-4BA8-90E4-069A12329A6B}" dt="2024-01-19T16:48:30.242" v="24"/>
          <ac:spMkLst>
            <pc:docMk/>
            <pc:sldMk cId="362185148" sldId="3847"/>
            <ac:spMk id="29" creationId="{75F47824-961D-465D-84F9-EAE11BC6173B}"/>
          </ac:spMkLst>
        </pc:spChg>
        <pc:spChg chg="add">
          <ac:chgData name="Lawrence, Reginald" userId="46b2b0f4-eec7-426c-9d2d-1dd4c3664997" providerId="ADAL" clId="{BC09074D-AA6D-4BA8-90E4-069A12329A6B}" dt="2024-01-19T16:48:30.242" v="24"/>
          <ac:spMkLst>
            <pc:docMk/>
            <pc:sldMk cId="362185148" sldId="3847"/>
            <ac:spMk id="31" creationId="{FEC9DA3E-C1D7-472D-B7C0-F71AE41FBA23}"/>
          </ac:spMkLst>
        </pc:spChg>
        <pc:cxnChg chg="add">
          <ac:chgData name="Lawrence, Reginald" userId="46b2b0f4-eec7-426c-9d2d-1dd4c3664997" providerId="ADAL" clId="{BC09074D-AA6D-4BA8-90E4-069A12329A6B}" dt="2024-01-19T16:48:30.242" v="24"/>
          <ac:cxnSpMkLst>
            <pc:docMk/>
            <pc:sldMk cId="362185148" sldId="3847"/>
            <ac:cxnSpMk id="25" creationId="{49CD1692-827B-4C8D-B4A1-134FD04CF45C}"/>
          </ac:cxnSpMkLst>
        </pc:cxnChg>
      </pc:sldChg>
      <pc:sldChg chg="del">
        <pc:chgData name="Lawrence, Reginald" userId="46b2b0f4-eec7-426c-9d2d-1dd4c3664997" providerId="ADAL" clId="{BC09074D-AA6D-4BA8-90E4-069A12329A6B}" dt="2024-01-19T16:48:40.698" v="25" actId="47"/>
        <pc:sldMkLst>
          <pc:docMk/>
          <pc:sldMk cId="1590972113" sldId="3848"/>
        </pc:sldMkLst>
      </pc:sldChg>
      <pc:sldChg chg="del">
        <pc:chgData name="Lawrence, Reginald" userId="46b2b0f4-eec7-426c-9d2d-1dd4c3664997" providerId="ADAL" clId="{BC09074D-AA6D-4BA8-90E4-069A12329A6B}" dt="2024-01-19T16:58:48.275" v="26" actId="47"/>
        <pc:sldMkLst>
          <pc:docMk/>
          <pc:sldMk cId="4212356482" sldId="3849"/>
        </pc:sldMkLst>
      </pc:sldChg>
      <pc:sldChg chg="del">
        <pc:chgData name="Lawrence, Reginald" userId="46b2b0f4-eec7-426c-9d2d-1dd4c3664997" providerId="ADAL" clId="{BC09074D-AA6D-4BA8-90E4-069A12329A6B}" dt="2024-01-19T16:59:08.955" v="27" actId="47"/>
        <pc:sldMkLst>
          <pc:docMk/>
          <pc:sldMk cId="1195954237" sldId="3853"/>
        </pc:sldMkLst>
      </pc:sldChg>
      <pc:sldChg chg="addSp modSp new mod">
        <pc:chgData name="Lawrence, Reginald" userId="46b2b0f4-eec7-426c-9d2d-1dd4c3664997" providerId="ADAL" clId="{BC09074D-AA6D-4BA8-90E4-069A12329A6B}" dt="2024-01-19T17:06:18.311" v="74" actId="14100"/>
        <pc:sldMkLst>
          <pc:docMk/>
          <pc:sldMk cId="1567290834" sldId="3865"/>
        </pc:sldMkLst>
        <pc:graphicFrameChg chg="add mod modGraphic">
          <ac:chgData name="Lawrence, Reginald" userId="46b2b0f4-eec7-426c-9d2d-1dd4c3664997" providerId="ADAL" clId="{BC09074D-AA6D-4BA8-90E4-069A12329A6B}" dt="2024-01-19T17:06:18.311" v="74" actId="14100"/>
          <ac:graphicFrameMkLst>
            <pc:docMk/>
            <pc:sldMk cId="1567290834" sldId="3865"/>
            <ac:graphicFrameMk id="3" creationId="{9DE9D29D-7C03-6A52-A211-75D8B2B5BD7D}"/>
          </ac:graphicFrameMkLst>
        </pc:graphicFrameChg>
      </pc:sldChg>
      <pc:sldChg chg="addSp modSp new mod">
        <pc:chgData name="Lawrence, Reginald" userId="46b2b0f4-eec7-426c-9d2d-1dd4c3664997" providerId="ADAL" clId="{BC09074D-AA6D-4BA8-90E4-069A12329A6B}" dt="2024-01-19T17:06:53.350" v="80" actId="14100"/>
        <pc:sldMkLst>
          <pc:docMk/>
          <pc:sldMk cId="1656558897" sldId="3866"/>
        </pc:sldMkLst>
        <pc:graphicFrameChg chg="add mod modGraphic">
          <ac:chgData name="Lawrence, Reginald" userId="46b2b0f4-eec7-426c-9d2d-1dd4c3664997" providerId="ADAL" clId="{BC09074D-AA6D-4BA8-90E4-069A12329A6B}" dt="2024-01-19T17:06:53.350" v="80" actId="14100"/>
          <ac:graphicFrameMkLst>
            <pc:docMk/>
            <pc:sldMk cId="1656558897" sldId="3866"/>
            <ac:graphicFrameMk id="3" creationId="{4BF4AD22-CA68-7099-0D71-C2E1A19A67D2}"/>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$_</a:t>
          </a:r>
          <a:r>
            <a:rPr lang="en-US" sz="1800" u="sng" dirty="0"/>
            <a:t>4,298,075</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FY25 accommodates a student population that is projected to be</a:t>
          </a:r>
          <a:r>
            <a:rPr lang="en-US" sz="1800" u="sng" dirty="0"/>
            <a:t> 244</a:t>
          </a:r>
          <a:r>
            <a:rPr lang="en-US" sz="1800" dirty="0"/>
            <a:t>__ students, which is a increase/decrease of _</a:t>
          </a:r>
          <a:r>
            <a:rPr lang="en-US" sz="1800" u="sng" dirty="0"/>
            <a:t>22</a:t>
          </a:r>
          <a:r>
            <a:rPr lang="en-US" sz="1800" dirty="0"/>
            <a:t>__ students from FY24.</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$_</a:t>
          </a:r>
          <a:r>
            <a:rPr lang="en-US" sz="1800" u="sng" kern="1200" dirty="0"/>
            <a:t>4,298,075</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FY25 accommodates a student population that is projected to be</a:t>
          </a:r>
          <a:r>
            <a:rPr lang="en-US" sz="1800" u="sng" kern="1200" dirty="0"/>
            <a:t> 244</a:t>
          </a:r>
          <a:r>
            <a:rPr lang="en-US" sz="1800" kern="1200" dirty="0"/>
            <a:t>__ students, which is a increase/decrease of _</a:t>
          </a:r>
          <a:r>
            <a:rPr lang="en-US" sz="1800" u="sng" kern="1200" dirty="0"/>
            <a:t>22</a:t>
          </a:r>
          <a:r>
            <a:rPr lang="en-US" sz="1800" kern="1200" dirty="0"/>
            <a:t>__ students from FY24.</a:t>
          </a:r>
        </a:p>
      </dsp:txBody>
      <dsp:txXfrm>
        <a:off x="496738" y="3852241"/>
        <a:ext cx="8404942" cy="64781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1/19/2024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1/19/2024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 Feel free to copy this slide if you have more than 3 priorities to account for.</a:t>
            </a:r>
          </a:p>
          <a:p>
            <a:pPr defTabSz="925190">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446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55589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9683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01782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732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72732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18976538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5413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7231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72107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0668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676578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1776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43300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1120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8685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8299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13.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1/19/2024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1/19/2024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923541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1/19/2024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1/19/2024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1/19/2024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1/19/2024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1/19/2024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1/19/2024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1/19/2024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West Manor Elementary</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FY24 Budget Parameters</a:t>
            </a:r>
          </a:p>
        </p:txBody>
      </p:sp>
      <p:graphicFrame>
        <p:nvGraphicFramePr>
          <p:cNvPr id="4" name="Table 3"/>
          <p:cNvGraphicFramePr>
            <a:graphicFrameLocks noGrp="1"/>
          </p:cNvGraphicFramePr>
          <p:nvPr/>
        </p:nvGraphicFramePr>
        <p:xfrm>
          <a:off x="2072640" y="997201"/>
          <a:ext cx="8046720" cy="3368671"/>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36000">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62023">
                <a:tc>
                  <a:txBody>
                    <a:bodyPr/>
                    <a:lstStyle/>
                    <a:p>
                      <a:pPr algn="ctr"/>
                      <a:r>
                        <a:rPr lang="en-US" sz="2000" dirty="0"/>
                        <a:t>Maximize the intervention block daily</a:t>
                      </a:r>
                    </a:p>
                  </a:txBody>
                  <a:tcPr/>
                </a:tc>
                <a:tc>
                  <a:txBody>
                    <a:bodyPr/>
                    <a:lstStyle/>
                    <a:p>
                      <a:pPr algn="ctr"/>
                      <a:r>
                        <a:rPr lang="en-US" sz="2000" dirty="0"/>
                        <a:t>Dedicated time for students to receive specific interventions and/or</a:t>
                      </a:r>
                      <a:r>
                        <a:rPr lang="en-US" sz="2000" baseline="0" dirty="0"/>
                        <a:t> enrichment.</a:t>
                      </a:r>
                      <a:endParaRPr lang="en-US" sz="2000" dirty="0"/>
                    </a:p>
                  </a:txBody>
                  <a:tcPr/>
                </a:tc>
                <a:extLst>
                  <a:ext uri="{0D108BD9-81ED-4DB2-BD59-A6C34878D82A}">
                    <a16:rowId xmlns:a16="http://schemas.microsoft.com/office/drawing/2014/main" val="10001"/>
                  </a:ext>
                </a:extLst>
              </a:tr>
              <a:tr h="87172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71007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93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077218"/>
          </a:xfrm>
          <a:prstGeom prst="rect">
            <a:avLst/>
          </a:prstGeom>
          <a:noFill/>
        </p:spPr>
        <p:txBody>
          <a:bodyPr wrap="square" rtlCol="0">
            <a:spAutoFit/>
          </a:bodyPr>
          <a:lstStyle/>
          <a:p>
            <a:pPr algn="ctr"/>
            <a:r>
              <a:rPr lang="en-US" sz="3200" b="1">
                <a:latin typeface="+mj-lt"/>
              </a:rPr>
              <a:t>Discussion of</a:t>
            </a:r>
          </a:p>
          <a:p>
            <a:pPr algn="ctr"/>
            <a:r>
              <a:rPr lang="en-US" sz="3200" b="1">
                <a:latin typeface="+mj-lt"/>
              </a:rPr>
              <a:t>Budget Allocation</a:t>
            </a: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12</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4202426048"/>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graphicFrame>
        <p:nvGraphicFramePr>
          <p:cNvPr id="7" name="Table 6">
            <a:extLst>
              <a:ext uri="{FF2B5EF4-FFF2-40B4-BE49-F238E27FC236}">
                <a16:creationId xmlns:a16="http://schemas.microsoft.com/office/drawing/2014/main" id="{9FCA7C34-BC21-6686-BD79-36E9EC14A32A}"/>
              </a:ext>
            </a:extLst>
          </p:cNvPr>
          <p:cNvGraphicFramePr>
            <a:graphicFrameLocks noGrp="1"/>
          </p:cNvGraphicFramePr>
          <p:nvPr>
            <p:extLst>
              <p:ext uri="{D42A27DB-BD31-4B8C-83A1-F6EECF244321}">
                <p14:modId xmlns:p14="http://schemas.microsoft.com/office/powerpoint/2010/main" val="136726890"/>
              </p:ext>
            </p:extLst>
          </p:nvPr>
        </p:nvGraphicFramePr>
        <p:xfrm>
          <a:off x="3141406" y="1327356"/>
          <a:ext cx="5869858" cy="4328114"/>
        </p:xfrm>
        <a:graphic>
          <a:graphicData uri="http://schemas.openxmlformats.org/drawingml/2006/table">
            <a:tbl>
              <a:tblPr/>
              <a:tblGrid>
                <a:gridCol w="2604942">
                  <a:extLst>
                    <a:ext uri="{9D8B030D-6E8A-4147-A177-3AD203B41FA5}">
                      <a16:colId xmlns:a16="http://schemas.microsoft.com/office/drawing/2014/main" val="2977404751"/>
                    </a:ext>
                  </a:extLst>
                </a:gridCol>
                <a:gridCol w="734278">
                  <a:extLst>
                    <a:ext uri="{9D8B030D-6E8A-4147-A177-3AD203B41FA5}">
                      <a16:colId xmlns:a16="http://schemas.microsoft.com/office/drawing/2014/main" val="2421893460"/>
                    </a:ext>
                  </a:extLst>
                </a:gridCol>
                <a:gridCol w="983408">
                  <a:extLst>
                    <a:ext uri="{9D8B030D-6E8A-4147-A177-3AD203B41FA5}">
                      <a16:colId xmlns:a16="http://schemas.microsoft.com/office/drawing/2014/main" val="189859633"/>
                    </a:ext>
                  </a:extLst>
                </a:gridCol>
                <a:gridCol w="1180091">
                  <a:extLst>
                    <a:ext uri="{9D8B030D-6E8A-4147-A177-3AD203B41FA5}">
                      <a16:colId xmlns:a16="http://schemas.microsoft.com/office/drawing/2014/main" val="4127802895"/>
                    </a:ext>
                  </a:extLst>
                </a:gridCol>
                <a:gridCol w="367139">
                  <a:extLst>
                    <a:ext uri="{9D8B030D-6E8A-4147-A177-3AD203B41FA5}">
                      <a16:colId xmlns:a16="http://schemas.microsoft.com/office/drawing/2014/main" val="1489299627"/>
                    </a:ext>
                  </a:extLst>
                </a:gridCol>
              </a:tblGrid>
              <a:tr h="326481">
                <a:tc rowSpan="2" gridSpan="4">
                  <a:txBody>
                    <a:bodyPr/>
                    <a:lstStyle/>
                    <a:p>
                      <a:pPr algn="ctr" fontAlgn="b"/>
                      <a:r>
                        <a:rPr lang="en-US" sz="1600" b="1" i="0" u="none" strike="noStrike">
                          <a:solidFill>
                            <a:srgbClr val="FFFFFF"/>
                          </a:solidFill>
                          <a:effectLst/>
                          <a:latin typeface="Calibri" panose="020F0502020204030204" pitchFamily="34" charset="0"/>
                        </a:rPr>
                        <a:t>FY2025 TOTAL SCHOOL ALLOCATIONS</a:t>
                      </a:r>
                    </a:p>
                  </a:txBody>
                  <a:tcPr marL="9525" marR="9525" marT="9525" anchor="b">
                    <a:lnL>
                      <a:noFill/>
                    </a:lnL>
                    <a:lnR>
                      <a:noFill/>
                    </a:lnR>
                    <a:lnT>
                      <a:noFill/>
                    </a:lnT>
                    <a:lnB>
                      <a:noFill/>
                    </a:lnB>
                    <a:solidFill>
                      <a:srgbClr val="3362A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343427887"/>
                  </a:ext>
                </a:extLst>
              </a:tr>
              <a:tr h="326481">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802038216"/>
                  </a:ext>
                </a:extLst>
              </a:tr>
              <a:tr h="757794">
                <a:tc>
                  <a:txBody>
                    <a:bodyPr/>
                    <a:lstStyle/>
                    <a:p>
                      <a:pPr algn="l" fontAlgn="b"/>
                      <a:r>
                        <a:rPr lang="en-US" sz="1400" b="0" i="0" u="none" strike="noStrike">
                          <a:effectLst/>
                          <a:latin typeface="Calibri" panose="020F0502020204030204" pitchFamily="34" charset="0"/>
                        </a:rPr>
                        <a:t>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3">
                  <a:txBody>
                    <a:bodyPr/>
                    <a:lstStyle/>
                    <a:p>
                      <a:pPr algn="ctr" fontAlgn="b"/>
                      <a:r>
                        <a:rPr lang="en-US" sz="1400" b="1" i="0" u="none" strike="noStrike">
                          <a:effectLst/>
                          <a:latin typeface="Calibri" panose="020F0502020204030204" pitchFamily="34" charset="0"/>
                        </a:rPr>
                        <a:t>West Manor Elementary School</a:t>
                      </a:r>
                    </a:p>
                  </a:txBody>
                  <a:tcPr marL="9525" marR="9525" marT="9525"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1791098465"/>
                  </a:ext>
                </a:extLst>
              </a:tr>
              <a:tr h="422328">
                <a:tc>
                  <a:txBody>
                    <a:bodyPr/>
                    <a:lstStyle/>
                    <a:p>
                      <a:pPr algn="l" fontAlgn="b"/>
                      <a:r>
                        <a:rPr lang="en-US" sz="1400" b="0" i="0" u="none" strike="noStrike">
                          <a:effectLst/>
                          <a:latin typeface="Calibri" panose="020F0502020204030204" pitchFamily="34" charset="0"/>
                        </a:rPr>
                        <a:t>Location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400" b="1" i="0" u="none" strike="noStrike">
                          <a:effectLst/>
                          <a:latin typeface="Calibri" panose="020F0502020204030204" pitchFamily="34" charset="0"/>
                        </a:rPr>
                        <a:t>2569</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58065521"/>
                  </a:ext>
                </a:extLst>
              </a:tr>
              <a:tr h="422328">
                <a:tc>
                  <a:txBody>
                    <a:bodyPr/>
                    <a:lstStyle/>
                    <a:p>
                      <a:pPr algn="l" fontAlgn="b"/>
                      <a:r>
                        <a:rPr lang="en-US" sz="1400" b="0" i="0" u="none" strike="noStrike">
                          <a:effectLst/>
                          <a:latin typeface="Calibri" panose="020F0502020204030204" pitchFamily="34" charset="0"/>
                        </a:rPr>
                        <a:t>Level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400" b="1" i="0" u="none" strike="noStrike">
                          <a:effectLst/>
                          <a:latin typeface="Calibri" panose="020F0502020204030204" pitchFamily="34" charset="0"/>
                        </a:rPr>
                        <a:t>ES </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621486129"/>
                  </a:ext>
                </a:extLst>
              </a:tr>
              <a:tr h="757794">
                <a:tc>
                  <a:txBody>
                    <a:bodyPr/>
                    <a:lstStyle/>
                    <a:p>
                      <a:pPr algn="l" fontAlgn="b"/>
                      <a:r>
                        <a:rPr lang="en-US" sz="1400" b="0" i="0" u="none" strike="noStrike">
                          <a:effectLst/>
                          <a:latin typeface="Calibri" panose="020F0502020204030204" pitchFamily="34" charset="0"/>
                        </a:rPr>
                        <a:t>FY2025 Projected Enrollment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400" b="1" i="0" u="none" strike="noStrike">
                          <a:effectLst/>
                          <a:latin typeface="Calibri" panose="020F0502020204030204" pitchFamily="34" charset="0"/>
                        </a:rPr>
                        <a:t>244</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1990811366"/>
                  </a:ext>
                </a:extLst>
              </a:tr>
              <a:tr h="422328">
                <a:tc>
                  <a:txBody>
                    <a:bodyPr/>
                    <a:lstStyle/>
                    <a:p>
                      <a:pPr algn="l" fontAlgn="b"/>
                      <a:r>
                        <a:rPr lang="en-US" sz="1400" b="0" i="0" u="none" strike="noStrike">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400" b="1" i="0" u="none" strike="noStrike">
                          <a:effectLst/>
                          <a:latin typeface="Calibri" panose="020F0502020204030204" pitchFamily="34" charset="0"/>
                        </a:rPr>
                        <a:t>$17,615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12106809"/>
                  </a:ext>
                </a:extLst>
              </a:tr>
              <a:tr h="422328">
                <a:tc>
                  <a:txBody>
                    <a:bodyPr/>
                    <a:lstStyle/>
                    <a:p>
                      <a:pPr algn="l" fontAlgn="b"/>
                      <a:r>
                        <a:rPr lang="en-US" sz="1400" b="0" i="0" u="none" strike="noStrike">
                          <a:effectLst/>
                          <a:latin typeface="Calibri" panose="020F0502020204030204" pitchFamily="34" charset="0"/>
                        </a:rPr>
                        <a:t>Total Earned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400" b="1" i="0" u="none" strike="noStrike">
                          <a:effectLst/>
                          <a:latin typeface="Calibri" panose="020F0502020204030204" pitchFamily="34" charset="0"/>
                        </a:rPr>
                        <a:t>$4,298,075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60602658"/>
                  </a:ext>
                </a:extLst>
              </a:tr>
              <a:tr h="470252">
                <a:tc>
                  <a:txBody>
                    <a:bodyPr/>
                    <a:lstStyle/>
                    <a:p>
                      <a:pPr algn="ctr" fontAlgn="b"/>
                      <a:endParaRPr lang="en-US" sz="1600" b="1" i="0" u="none" strike="noStrike">
                        <a:solidFill>
                          <a:srgbClr val="FFFFFF"/>
                        </a:solidFill>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600" b="1" i="0" u="none" strike="noStrike">
                        <a:solidFill>
                          <a:srgbClr val="FFFFFF"/>
                        </a:solidFill>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600" b="1" i="0" u="none" strike="noStrike">
                        <a:solidFill>
                          <a:srgbClr val="FFFFFF"/>
                        </a:solidFill>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600" b="1" i="0" u="none" strike="noStrike">
                        <a:solidFill>
                          <a:srgbClr val="FFFFFF"/>
                        </a:solidFill>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597885616"/>
                  </a:ext>
                </a:extLst>
              </a:tr>
            </a:tbl>
          </a:graphicData>
        </a:graphic>
      </p:graphicFrame>
    </p:spTree>
    <p:extLst>
      <p:ext uri="{BB962C8B-B14F-4D97-AF65-F5344CB8AC3E}">
        <p14:creationId xmlns:p14="http://schemas.microsoft.com/office/powerpoint/2010/main" val="30098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3BCB9D-6B03-8A25-5A3C-AB3E9305C554}"/>
              </a:ext>
            </a:extLst>
          </p:cNvPr>
          <p:cNvSpPr>
            <a:spLocks noGrp="1"/>
          </p:cNvSpPr>
          <p:nvPr>
            <p:ph type="sldNum" sz="quarter" idx="12"/>
          </p:nvPr>
        </p:nvSpPr>
        <p:spPr/>
        <p:txBody>
          <a:bodyPr/>
          <a:lstStyle/>
          <a:p>
            <a:fld id="{3D6C3DC6-EF6E-8948-BFE6-808D46D584D8}" type="slidenum">
              <a:rPr lang="en-US" smtClean="0"/>
              <a:t>14</a:t>
            </a:fld>
            <a:endParaRPr lang="en-US"/>
          </a:p>
        </p:txBody>
      </p:sp>
      <p:graphicFrame>
        <p:nvGraphicFramePr>
          <p:cNvPr id="3" name="Table 2">
            <a:extLst>
              <a:ext uri="{FF2B5EF4-FFF2-40B4-BE49-F238E27FC236}">
                <a16:creationId xmlns:a16="http://schemas.microsoft.com/office/drawing/2014/main" id="{9DE9D29D-7C03-6A52-A211-75D8B2B5BD7D}"/>
              </a:ext>
            </a:extLst>
          </p:cNvPr>
          <p:cNvGraphicFramePr>
            <a:graphicFrameLocks noGrp="1"/>
          </p:cNvGraphicFramePr>
          <p:nvPr>
            <p:extLst>
              <p:ext uri="{D42A27DB-BD31-4B8C-83A1-F6EECF244321}">
                <p14:modId xmlns:p14="http://schemas.microsoft.com/office/powerpoint/2010/main" val="2562885644"/>
              </p:ext>
            </p:extLst>
          </p:nvPr>
        </p:nvGraphicFramePr>
        <p:xfrm>
          <a:off x="2610465" y="731520"/>
          <a:ext cx="5611198" cy="5586896"/>
        </p:xfrm>
        <a:graphic>
          <a:graphicData uri="http://schemas.openxmlformats.org/drawingml/2006/table">
            <a:tbl>
              <a:tblPr/>
              <a:tblGrid>
                <a:gridCol w="2486448">
                  <a:extLst>
                    <a:ext uri="{9D8B030D-6E8A-4147-A177-3AD203B41FA5}">
                      <a16:colId xmlns:a16="http://schemas.microsoft.com/office/drawing/2014/main" val="2875720718"/>
                    </a:ext>
                  </a:extLst>
                </a:gridCol>
                <a:gridCol w="700878">
                  <a:extLst>
                    <a:ext uri="{9D8B030D-6E8A-4147-A177-3AD203B41FA5}">
                      <a16:colId xmlns:a16="http://schemas.microsoft.com/office/drawing/2014/main" val="1011975327"/>
                    </a:ext>
                  </a:extLst>
                </a:gridCol>
                <a:gridCol w="938676">
                  <a:extLst>
                    <a:ext uri="{9D8B030D-6E8A-4147-A177-3AD203B41FA5}">
                      <a16:colId xmlns:a16="http://schemas.microsoft.com/office/drawing/2014/main" val="1422601005"/>
                    </a:ext>
                  </a:extLst>
                </a:gridCol>
                <a:gridCol w="1134756">
                  <a:extLst>
                    <a:ext uri="{9D8B030D-6E8A-4147-A177-3AD203B41FA5}">
                      <a16:colId xmlns:a16="http://schemas.microsoft.com/office/drawing/2014/main" val="2593365986"/>
                    </a:ext>
                  </a:extLst>
                </a:gridCol>
                <a:gridCol w="350440">
                  <a:extLst>
                    <a:ext uri="{9D8B030D-6E8A-4147-A177-3AD203B41FA5}">
                      <a16:colId xmlns:a16="http://schemas.microsoft.com/office/drawing/2014/main" val="2152514679"/>
                    </a:ext>
                  </a:extLst>
                </a:gridCol>
              </a:tblGrid>
              <a:tr h="367936">
                <a:tc>
                  <a:txBody>
                    <a:bodyPr/>
                    <a:lstStyle/>
                    <a:p>
                      <a:pPr algn="l" fontAlgn="b"/>
                      <a:r>
                        <a:rPr lang="en-US" sz="1400" b="1" i="0" u="none" strike="noStrike">
                          <a:effectLst/>
                          <a:latin typeface="Calibri" panose="020F0502020204030204" pitchFamily="34" charset="0"/>
                        </a:rPr>
                        <a:t>SSF Category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effectLst/>
                          <a:latin typeface="Calibri" panose="020F0502020204030204" pitchFamily="34" charset="0"/>
                        </a:rPr>
                        <a:t>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effectLst/>
                          <a:latin typeface="Calibri" panose="020F0502020204030204" pitchFamily="34" charset="0"/>
                        </a:rPr>
                        <a:t>Weight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effectLst/>
                          <a:latin typeface="Calibri" panose="020F0502020204030204" pitchFamily="34" charset="0"/>
                        </a:rPr>
                        <a:t>Allocation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95471936"/>
                  </a:ext>
                </a:extLst>
              </a:tr>
              <a:tr h="326185">
                <a:tc>
                  <a:txBody>
                    <a:bodyPr/>
                    <a:lstStyle/>
                    <a:p>
                      <a:pPr algn="l" fontAlgn="b"/>
                      <a:r>
                        <a:rPr lang="en-US" sz="1200" b="0" i="0" u="none" strike="noStrike">
                          <a:effectLst/>
                          <a:latin typeface="Calibri" panose="020F0502020204030204" pitchFamily="34" charset="0"/>
                        </a:rPr>
                        <a:t>Base 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244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$5,324.48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$1,301,491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75429608"/>
                  </a:ext>
                </a:extLst>
              </a:tr>
              <a:tr h="326185">
                <a:tc>
                  <a:txBody>
                    <a:bodyPr/>
                    <a:lstStyle/>
                    <a:p>
                      <a:pPr algn="l" fontAlgn="b"/>
                      <a:r>
                        <a:rPr lang="en-US" sz="1200" b="1" i="0" u="none" strike="noStrike">
                          <a:effectLst/>
                          <a:latin typeface="Calibri" panose="020F0502020204030204" pitchFamily="34" charset="0"/>
                        </a:rPr>
                        <a:t>Grade Level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$277,100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62654"/>
                  </a:ext>
                </a:extLst>
              </a:tr>
              <a:tr h="326185">
                <a:tc>
                  <a:txBody>
                    <a:bodyPr/>
                    <a:lstStyle/>
                    <a:p>
                      <a:pPr algn="l" fontAlgn="b"/>
                      <a:r>
                        <a:rPr lang="en-US" sz="1200" b="0" i="0" u="none" strike="noStrike">
                          <a:effectLst/>
                          <a:latin typeface="Calibri" panose="020F0502020204030204" pitchFamily="34" charset="0"/>
                        </a:rPr>
                        <a:t>Poverty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166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0.47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effectLst/>
                          <a:latin typeface="Calibri" panose="020F0502020204030204" pitchFamily="34" charset="0"/>
                        </a:rPr>
                        <a:t>$416,157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59256305"/>
                  </a:ext>
                </a:extLst>
              </a:tr>
              <a:tr h="326185">
                <a:tc>
                  <a:txBody>
                    <a:bodyPr/>
                    <a:lstStyle/>
                    <a:p>
                      <a:pPr algn="l" fontAlgn="b"/>
                      <a:r>
                        <a:rPr lang="en-US" sz="1200" b="0" i="0" u="none" strike="noStrike">
                          <a:effectLst/>
                          <a:latin typeface="Calibri" panose="020F0502020204030204" pitchFamily="34" charset="0"/>
                        </a:rPr>
                        <a:t>Concentration of Poverty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0.03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effectLst/>
                          <a:latin typeface="Calibri" panose="020F0502020204030204" pitchFamily="34" charset="0"/>
                        </a:rPr>
                        <a:t>$17,884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728563045"/>
                  </a:ext>
                </a:extLst>
              </a:tr>
              <a:tr h="326185">
                <a:tc>
                  <a:txBody>
                    <a:bodyPr/>
                    <a:lstStyle/>
                    <a:p>
                      <a:pPr algn="l" fontAlgn="b"/>
                      <a:r>
                        <a:rPr lang="en-US" sz="1200" b="0" i="0" u="none" strike="noStrike">
                          <a:effectLst/>
                          <a:latin typeface="Calibri" panose="020F0502020204030204" pitchFamily="34" charset="0"/>
                        </a:rPr>
                        <a:t>EIP/REP</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47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1.05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$263,232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90179674"/>
                  </a:ext>
                </a:extLst>
              </a:tr>
              <a:tr h="326185">
                <a:tc>
                  <a:txBody>
                    <a:bodyPr/>
                    <a:lstStyle/>
                    <a:p>
                      <a:pPr algn="l" fontAlgn="b"/>
                      <a:r>
                        <a:rPr lang="en-US" sz="1200" b="0" i="0" u="none" strike="noStrike">
                          <a:effectLst/>
                          <a:latin typeface="Calibri" panose="020F0502020204030204" pitchFamily="34" charset="0"/>
                        </a:rPr>
                        <a:t>Special Education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26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0.05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$6,934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88290007"/>
                  </a:ext>
                </a:extLst>
              </a:tr>
              <a:tr h="326185">
                <a:tc>
                  <a:txBody>
                    <a:bodyPr/>
                    <a:lstStyle/>
                    <a:p>
                      <a:pPr algn="l" fontAlgn="b"/>
                      <a:r>
                        <a:rPr lang="en-US" sz="1200" b="0" i="0" u="none" strike="noStrike">
                          <a:effectLst/>
                          <a:latin typeface="Calibri" panose="020F0502020204030204" pitchFamily="34" charset="0"/>
                        </a:rPr>
                        <a:t>Gifted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33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0.70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effectLst/>
                          <a:latin typeface="Calibri" panose="020F0502020204030204" pitchFamily="34" charset="0"/>
                        </a:rPr>
                        <a:t>$123,215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00354560"/>
                  </a:ext>
                </a:extLst>
              </a:tr>
              <a:tr h="326185">
                <a:tc>
                  <a:txBody>
                    <a:bodyPr/>
                    <a:lstStyle/>
                    <a:p>
                      <a:pPr algn="l" fontAlgn="b"/>
                      <a:r>
                        <a:rPr lang="en-US" sz="1200" b="0" i="0" u="none" strike="noStrike">
                          <a:effectLst/>
                          <a:latin typeface="Calibri" panose="020F0502020204030204" pitchFamily="34" charset="0"/>
                        </a:rPr>
                        <a:t>Gifted Supplement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0.70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effectLst/>
                          <a:latin typeface="Calibri" panose="020F0502020204030204" pitchFamily="34" charset="0"/>
                        </a:rPr>
                        <a:t>$0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60361326"/>
                  </a:ext>
                </a:extLst>
              </a:tr>
              <a:tr h="326185">
                <a:tc>
                  <a:txBody>
                    <a:bodyPr/>
                    <a:lstStyle/>
                    <a:p>
                      <a:pPr algn="l" fontAlgn="b"/>
                      <a:r>
                        <a:rPr lang="en-US" sz="1200" b="0" i="0" u="none" strike="noStrike">
                          <a:effectLst/>
                          <a:latin typeface="Calibri" panose="020F0502020204030204" pitchFamily="34" charset="0"/>
                        </a:rPr>
                        <a:t>ELL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$26,670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75662924"/>
                  </a:ext>
                </a:extLst>
              </a:tr>
              <a:tr h="326185">
                <a:tc>
                  <a:txBody>
                    <a:bodyPr/>
                    <a:lstStyle/>
                    <a:p>
                      <a:pPr algn="l" fontAlgn="b"/>
                      <a:r>
                        <a:rPr lang="en-US" sz="1200" b="0" i="0" u="none" strike="noStrike">
                          <a:effectLst/>
                          <a:latin typeface="Calibri" panose="020F0502020204030204" pitchFamily="34" charset="0"/>
                        </a:rPr>
                        <a:t>Small School Supplement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206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effectLst/>
                          <a:latin typeface="Calibri" panose="020F0502020204030204" pitchFamily="34" charset="0"/>
                        </a:rPr>
                        <a:t>$274,700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913132138"/>
                  </a:ext>
                </a:extLst>
              </a:tr>
              <a:tr h="326185">
                <a:tc>
                  <a:txBody>
                    <a:bodyPr/>
                    <a:lstStyle/>
                    <a:p>
                      <a:pPr algn="l" fontAlgn="b"/>
                      <a:r>
                        <a:rPr lang="en-US" sz="1200" b="0" i="0" u="none" strike="noStrike">
                          <a:effectLst/>
                          <a:latin typeface="Calibri" panose="020F0502020204030204" pitchFamily="34" charset="0"/>
                        </a:rPr>
                        <a:t>Incoming Performance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934503474"/>
                  </a:ext>
                </a:extLst>
              </a:tr>
              <a:tr h="326185">
                <a:tc>
                  <a:txBody>
                    <a:bodyPr/>
                    <a:lstStyle/>
                    <a:p>
                      <a:pPr algn="l" fontAlgn="b"/>
                      <a:r>
                        <a:rPr lang="en-US" sz="1200" b="0" i="0" u="none" strike="noStrike">
                          <a:effectLst/>
                          <a:latin typeface="Calibri" panose="020F0502020204030204" pitchFamily="34" charset="0"/>
                        </a:rPr>
                        <a:t>Baseline Supplement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$11,026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0850845"/>
                  </a:ext>
                </a:extLst>
              </a:tr>
              <a:tr h="326185">
                <a:tc>
                  <a:txBody>
                    <a:bodyPr/>
                    <a:lstStyle/>
                    <a:p>
                      <a:pPr algn="l" fontAlgn="b"/>
                      <a:r>
                        <a:rPr lang="en-US" sz="1200" b="0" i="0" u="none" strike="noStrike">
                          <a:effectLst/>
                          <a:latin typeface="Calibri" panose="020F0502020204030204" pitchFamily="34" charset="0"/>
                        </a:rPr>
                        <a:t>Transition Policy Supplement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70748508"/>
                  </a:ext>
                </a:extLst>
              </a:tr>
              <a:tr h="326185">
                <a:tc>
                  <a:txBody>
                    <a:bodyPr/>
                    <a:lstStyle/>
                    <a:p>
                      <a:pPr algn="l" fontAlgn="b"/>
                      <a:r>
                        <a:rPr lang="en-US" sz="1200" b="0" i="0" u="none" strike="noStrike">
                          <a:effectLst/>
                          <a:latin typeface="Calibri" panose="020F0502020204030204" pitchFamily="34" charset="0"/>
                        </a:rPr>
                        <a:t>Capacity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effectLst/>
                          <a:latin typeface="Calibri" panose="020F0502020204030204" pitchFamily="34" charset="0"/>
                        </a:rPr>
                        <a:t>0.25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effectLst/>
                          <a:latin typeface="Calibri" panose="020F0502020204030204" pitchFamily="34" charset="0"/>
                        </a:rPr>
                        <a:t>$0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400617385"/>
                  </a:ext>
                </a:extLst>
              </a:tr>
              <a:tr h="326185">
                <a:tc>
                  <a:txBody>
                    <a:bodyPr/>
                    <a:lstStyle/>
                    <a:p>
                      <a:pPr algn="l" fontAlgn="b"/>
                      <a:r>
                        <a:rPr lang="en-US" sz="1200" b="1" i="0" u="none" strike="noStrike">
                          <a:effectLst/>
                          <a:latin typeface="Calibri" panose="020F0502020204030204" pitchFamily="34" charset="0"/>
                        </a:rPr>
                        <a:t>Total SSF Allocation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1200" b="1"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1200" b="1"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200" b="1" i="0" u="none" strike="noStrike">
                          <a:effectLst/>
                          <a:latin typeface="Calibri" panose="020F0502020204030204" pitchFamily="34" charset="0"/>
                        </a:rPr>
                        <a:t>$2,718,409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17707298"/>
                  </a:ext>
                </a:extLst>
              </a:tr>
              <a:tr h="326185">
                <a:tc>
                  <a:txBody>
                    <a:bodyPr/>
                    <a:lstStyle/>
                    <a:p>
                      <a:pPr algn="l" fontAlgn="b"/>
                      <a:endParaRPr lang="en-US" sz="1200" b="0" i="0" u="none" strike="noStrike">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a:effectLst/>
                        <a:latin typeface="Calibri" panose="020F0502020204030204" pitchFamily="34" charset="0"/>
                      </a:endParaRP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38078738"/>
                  </a:ext>
                </a:extLst>
              </a:tr>
            </a:tbl>
          </a:graphicData>
        </a:graphic>
      </p:graphicFrame>
    </p:spTree>
    <p:extLst>
      <p:ext uri="{BB962C8B-B14F-4D97-AF65-F5344CB8AC3E}">
        <p14:creationId xmlns:p14="http://schemas.microsoft.com/office/powerpoint/2010/main" val="156729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976471-096C-42D8-4663-4437976C00C7}"/>
              </a:ext>
            </a:extLst>
          </p:cNvPr>
          <p:cNvSpPr>
            <a:spLocks noGrp="1"/>
          </p:cNvSpPr>
          <p:nvPr>
            <p:ph type="sldNum" sz="quarter" idx="12"/>
          </p:nvPr>
        </p:nvSpPr>
        <p:spPr/>
        <p:txBody>
          <a:bodyPr/>
          <a:lstStyle/>
          <a:p>
            <a:fld id="{3D6C3DC6-EF6E-8948-BFE6-808D46D584D8}" type="slidenum">
              <a:rPr lang="en-US" smtClean="0"/>
              <a:t>15</a:t>
            </a:fld>
            <a:endParaRPr lang="en-US"/>
          </a:p>
        </p:txBody>
      </p:sp>
      <p:graphicFrame>
        <p:nvGraphicFramePr>
          <p:cNvPr id="3" name="Table 2">
            <a:extLst>
              <a:ext uri="{FF2B5EF4-FFF2-40B4-BE49-F238E27FC236}">
                <a16:creationId xmlns:a16="http://schemas.microsoft.com/office/drawing/2014/main" id="{4BF4AD22-CA68-7099-0D71-C2E1A19A67D2}"/>
              </a:ext>
            </a:extLst>
          </p:cNvPr>
          <p:cNvGraphicFramePr>
            <a:graphicFrameLocks noGrp="1"/>
          </p:cNvGraphicFramePr>
          <p:nvPr>
            <p:extLst>
              <p:ext uri="{D42A27DB-BD31-4B8C-83A1-F6EECF244321}">
                <p14:modId xmlns:p14="http://schemas.microsoft.com/office/powerpoint/2010/main" val="591510540"/>
              </p:ext>
            </p:extLst>
          </p:nvPr>
        </p:nvGraphicFramePr>
        <p:xfrm>
          <a:off x="2227005" y="457200"/>
          <a:ext cx="6135329" cy="5997586"/>
        </p:xfrm>
        <a:graphic>
          <a:graphicData uri="http://schemas.openxmlformats.org/drawingml/2006/table">
            <a:tbl>
              <a:tblPr/>
              <a:tblGrid>
                <a:gridCol w="2718703">
                  <a:extLst>
                    <a:ext uri="{9D8B030D-6E8A-4147-A177-3AD203B41FA5}">
                      <a16:colId xmlns:a16="http://schemas.microsoft.com/office/drawing/2014/main" val="2172827469"/>
                    </a:ext>
                  </a:extLst>
                </a:gridCol>
                <a:gridCol w="766346">
                  <a:extLst>
                    <a:ext uri="{9D8B030D-6E8A-4147-A177-3AD203B41FA5}">
                      <a16:colId xmlns:a16="http://schemas.microsoft.com/office/drawing/2014/main" val="915980724"/>
                    </a:ext>
                  </a:extLst>
                </a:gridCol>
                <a:gridCol w="1026355">
                  <a:extLst>
                    <a:ext uri="{9D8B030D-6E8A-4147-A177-3AD203B41FA5}">
                      <a16:colId xmlns:a16="http://schemas.microsoft.com/office/drawing/2014/main" val="825940699"/>
                    </a:ext>
                  </a:extLst>
                </a:gridCol>
                <a:gridCol w="1240751">
                  <a:extLst>
                    <a:ext uri="{9D8B030D-6E8A-4147-A177-3AD203B41FA5}">
                      <a16:colId xmlns:a16="http://schemas.microsoft.com/office/drawing/2014/main" val="2791465005"/>
                    </a:ext>
                  </a:extLst>
                </a:gridCol>
                <a:gridCol w="383174">
                  <a:extLst>
                    <a:ext uri="{9D8B030D-6E8A-4147-A177-3AD203B41FA5}">
                      <a16:colId xmlns:a16="http://schemas.microsoft.com/office/drawing/2014/main" val="2064296005"/>
                    </a:ext>
                  </a:extLst>
                </a:gridCol>
              </a:tblGrid>
              <a:tr h="305750">
                <a:tc>
                  <a:txBody>
                    <a:bodyPr/>
                    <a:lstStyle/>
                    <a:p>
                      <a:pPr algn="l" fontAlgn="b"/>
                      <a:r>
                        <a:rPr lang="en-US" sz="1100" b="1" i="0" u="none" strike="noStrike">
                          <a:effectLst/>
                          <a:latin typeface="Calibri" panose="020F0502020204030204" pitchFamily="34" charset="0"/>
                        </a:rPr>
                        <a:t>Additional Earnings</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US" sz="1100" b="1"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US" sz="1100" b="1"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100" b="1"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8195831"/>
                  </a:ext>
                </a:extLst>
              </a:tr>
              <a:tr h="305750">
                <a:tc>
                  <a:txBody>
                    <a:bodyPr/>
                    <a:lstStyle/>
                    <a:p>
                      <a:pPr algn="l" fontAlgn="b"/>
                      <a:r>
                        <a:rPr lang="en-US" sz="1100" b="0" i="0" u="none" strike="noStrike">
                          <a:effectLst/>
                          <a:latin typeface="Calibri" panose="020F0502020204030204" pitchFamily="34" charset="0"/>
                        </a:rPr>
                        <a:t>Signature</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$232,410</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83017272"/>
                  </a:ext>
                </a:extLst>
              </a:tr>
              <a:tr h="305750">
                <a:tc>
                  <a:txBody>
                    <a:bodyPr/>
                    <a:lstStyle/>
                    <a:p>
                      <a:pPr algn="l" fontAlgn="b"/>
                      <a:r>
                        <a:rPr lang="en-US" sz="1100" b="0" i="0" u="none" strike="noStrike">
                          <a:effectLst/>
                          <a:latin typeface="Calibri" panose="020F0502020204030204" pitchFamily="34" charset="0"/>
                        </a:rPr>
                        <a:t>Turnaround</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$0</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75164225"/>
                  </a:ext>
                </a:extLst>
              </a:tr>
              <a:tr h="305750">
                <a:tc>
                  <a:txBody>
                    <a:bodyPr/>
                    <a:lstStyle/>
                    <a:p>
                      <a:pPr algn="l" fontAlgn="b"/>
                      <a:r>
                        <a:rPr lang="en-US" sz="1100" b="0" i="0" u="none" strike="noStrike">
                          <a:effectLst/>
                          <a:latin typeface="Calibri" panose="020F0502020204030204" pitchFamily="34" charset="0"/>
                        </a:rPr>
                        <a:t>Title I</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$154,123</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83254387"/>
                  </a:ext>
                </a:extLst>
              </a:tr>
              <a:tr h="305750">
                <a:tc>
                  <a:txBody>
                    <a:bodyPr/>
                    <a:lstStyle/>
                    <a:p>
                      <a:pPr algn="l" fontAlgn="b"/>
                      <a:r>
                        <a:rPr lang="en-US" sz="1100" b="0" i="0" u="none" strike="noStrike">
                          <a:effectLst/>
                          <a:latin typeface="Calibri" panose="020F0502020204030204" pitchFamily="34" charset="0"/>
                        </a:rPr>
                        <a:t>Title I Holdback</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-$16,013</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10956336"/>
                  </a:ext>
                </a:extLst>
              </a:tr>
              <a:tr h="305750">
                <a:tc>
                  <a:txBody>
                    <a:bodyPr/>
                    <a:lstStyle/>
                    <a:p>
                      <a:pPr algn="l" fontAlgn="b"/>
                      <a:r>
                        <a:rPr lang="en-US" sz="1100" b="0" i="0" u="none" strike="noStrike">
                          <a:effectLst/>
                          <a:latin typeface="Calibri" panose="020F0502020204030204" pitchFamily="34" charset="0"/>
                        </a:rPr>
                        <a:t>Title I Family Engagement</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$6,672</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48070503"/>
                  </a:ext>
                </a:extLst>
              </a:tr>
              <a:tr h="305750">
                <a:tc>
                  <a:txBody>
                    <a:bodyPr/>
                    <a:lstStyle/>
                    <a:p>
                      <a:pPr algn="l" fontAlgn="b"/>
                      <a:r>
                        <a:rPr lang="en-US" sz="1100" b="0" i="0" u="none" strike="noStrike">
                          <a:effectLst/>
                          <a:latin typeface="Calibri" panose="020F0502020204030204" pitchFamily="34" charset="0"/>
                        </a:rPr>
                        <a:t>Title I School Improvement</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$0</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95319378"/>
                  </a:ext>
                </a:extLst>
              </a:tr>
              <a:tr h="305750">
                <a:tc>
                  <a:txBody>
                    <a:bodyPr/>
                    <a:lstStyle/>
                    <a:p>
                      <a:pPr algn="l" fontAlgn="b"/>
                      <a:r>
                        <a:rPr lang="en-US" sz="1100" b="0" i="0" u="none" strike="noStrike">
                          <a:effectLst/>
                          <a:latin typeface="Calibri" panose="020F0502020204030204" pitchFamily="34" charset="0"/>
                        </a:rPr>
                        <a:t>Title I Behavior</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$0</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69582599"/>
                  </a:ext>
                </a:extLst>
              </a:tr>
              <a:tr h="305750">
                <a:tc>
                  <a:txBody>
                    <a:bodyPr/>
                    <a:lstStyle/>
                    <a:p>
                      <a:pPr algn="l" fontAlgn="b"/>
                      <a:r>
                        <a:rPr lang="en-US" sz="1100" b="0" i="0" u="none" strike="noStrike">
                          <a:effectLst/>
                          <a:latin typeface="Calibri" panose="020F0502020204030204" pitchFamily="34" charset="0"/>
                        </a:rPr>
                        <a:t>Title IV Bridge</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$0</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970239982"/>
                  </a:ext>
                </a:extLst>
              </a:tr>
              <a:tr h="305750">
                <a:tc>
                  <a:txBody>
                    <a:bodyPr/>
                    <a:lstStyle/>
                    <a:p>
                      <a:pPr algn="l" fontAlgn="b"/>
                      <a:r>
                        <a:rPr lang="en-US" sz="1100" b="0" i="0" u="none" strike="noStrike">
                          <a:effectLst/>
                          <a:latin typeface="Calibri" panose="020F0502020204030204" pitchFamily="34" charset="0"/>
                        </a:rPr>
                        <a:t>Field Trip Transportation</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$9,237</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84826152"/>
                  </a:ext>
                </a:extLst>
              </a:tr>
              <a:tr h="305750">
                <a:tc>
                  <a:txBody>
                    <a:bodyPr/>
                    <a:lstStyle/>
                    <a:p>
                      <a:pPr algn="l" fontAlgn="b"/>
                      <a:r>
                        <a:rPr lang="en-US" sz="1100" b="0" i="0" u="none" strike="noStrike">
                          <a:effectLst/>
                          <a:latin typeface="Calibri" panose="020F0502020204030204" pitchFamily="34" charset="0"/>
                        </a:rPr>
                        <a:t>Dual Campus Supplement</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$0</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06532198"/>
                  </a:ext>
                </a:extLst>
              </a:tr>
              <a:tr h="305750">
                <a:tc>
                  <a:txBody>
                    <a:bodyPr/>
                    <a:lstStyle/>
                    <a:p>
                      <a:pPr algn="l" fontAlgn="b"/>
                      <a:r>
                        <a:rPr lang="en-US" sz="1100" b="0" i="0" u="none" strike="noStrike">
                          <a:effectLst/>
                          <a:latin typeface="Calibri" panose="020F0502020204030204" pitchFamily="34" charset="0"/>
                        </a:rPr>
                        <a:t>District Funded Stipends</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$10,200</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91764334"/>
                  </a:ext>
                </a:extLst>
              </a:tr>
              <a:tr h="305750">
                <a:tc>
                  <a:txBody>
                    <a:bodyPr/>
                    <a:lstStyle/>
                    <a:p>
                      <a:pPr algn="l" fontAlgn="b"/>
                      <a:r>
                        <a:rPr lang="en-US" sz="1100" b="0" i="0" u="none" strike="noStrike">
                          <a:effectLst/>
                          <a:latin typeface="Calibri" panose="020F0502020204030204" pitchFamily="34" charset="0"/>
                        </a:rPr>
                        <a:t>Flex (New!)</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$132,339</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29226702"/>
                  </a:ext>
                </a:extLst>
              </a:tr>
              <a:tr h="305750">
                <a:tc>
                  <a:txBody>
                    <a:bodyPr/>
                    <a:lstStyle/>
                    <a:p>
                      <a:pPr algn="l" fontAlgn="b"/>
                      <a:r>
                        <a:rPr lang="en-US" sz="1100" b="0" i="0" u="none" strike="noStrike">
                          <a:effectLst/>
                          <a:latin typeface="Calibri" panose="020F0502020204030204" pitchFamily="34" charset="0"/>
                        </a:rPr>
                        <a:t>Total FTE Allotments</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12.05</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$1,050,697</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79789389"/>
                  </a:ext>
                </a:extLst>
              </a:tr>
              <a:tr h="305750">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45719189"/>
                  </a:ext>
                </a:extLst>
              </a:tr>
              <a:tr h="305750">
                <a:tc>
                  <a:txBody>
                    <a:bodyPr/>
                    <a:lstStyle/>
                    <a:p>
                      <a:pPr algn="l" fontAlgn="b"/>
                      <a:r>
                        <a:rPr lang="en-US" sz="1100" b="1" i="0" u="none" strike="noStrike">
                          <a:effectLst/>
                          <a:latin typeface="Calibri" panose="020F0502020204030204" pitchFamily="34" charset="0"/>
                        </a:rPr>
                        <a:t>Total Additional Earnings</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1100" b="1"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1100" b="1"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100" b="1" i="0" u="none" strike="noStrike">
                          <a:effectLst/>
                          <a:latin typeface="Calibri" panose="020F0502020204030204" pitchFamily="34" charset="0"/>
                        </a:rPr>
                        <a:t>$1,579,665</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495282827"/>
                  </a:ext>
                </a:extLst>
              </a:tr>
              <a:tr h="266612">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a:noFill/>
                    </a:lnT>
                    <a:lnB>
                      <a:noFill/>
                    </a:lnB>
                    <a:noFill/>
                  </a:tcPr>
                </a:tc>
                <a:extLst>
                  <a:ext uri="{0D108BD9-81ED-4DB2-BD59-A6C34878D82A}">
                    <a16:rowId xmlns:a16="http://schemas.microsoft.com/office/drawing/2014/main" val="4230037060"/>
                  </a:ext>
                </a:extLst>
              </a:tr>
              <a:tr h="266612">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a:noFill/>
                    </a:lnT>
                    <a:lnB>
                      <a:noFill/>
                    </a:lnB>
                    <a:noFill/>
                  </a:tcPr>
                </a:tc>
                <a:extLst>
                  <a:ext uri="{0D108BD9-81ED-4DB2-BD59-A6C34878D82A}">
                    <a16:rowId xmlns:a16="http://schemas.microsoft.com/office/drawing/2014/main" val="1975431785"/>
                  </a:ext>
                </a:extLst>
              </a:tr>
              <a:tr h="305750">
                <a:tc>
                  <a:txBody>
                    <a:bodyPr/>
                    <a:lstStyle/>
                    <a:p>
                      <a:pPr algn="l" fontAlgn="b"/>
                      <a:r>
                        <a:rPr lang="en-US" sz="1100" b="1" i="0" u="none" strike="noStrike">
                          <a:effectLst/>
                          <a:latin typeface="Calibri" panose="020F0502020204030204" pitchFamily="34" charset="0"/>
                        </a:rPr>
                        <a:t>Total Allocation</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1100" b="1"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1100" b="1" i="0" u="none" strike="noStrike">
                        <a:effectLst/>
                        <a:latin typeface="Calibri" panose="020F0502020204030204" pitchFamily="34" charset="0"/>
                      </a:endParaRP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100" b="1" i="0" u="none" strike="noStrike">
                          <a:effectLst/>
                          <a:latin typeface="Calibri" panose="020F0502020204030204" pitchFamily="34" charset="0"/>
                        </a:rPr>
                        <a:t>$4,298,075</a:t>
                      </a:r>
                    </a:p>
                  </a:txBody>
                  <a:tcPr marL="8873" marR="8873" marT="8873" marB="4259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518251359"/>
                  </a:ext>
                </a:extLst>
              </a:tr>
              <a:tr h="266612">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effectLst/>
                        <a:latin typeface="Arial" panose="020B0604020202020204" pitchFamily="34" charset="0"/>
                      </a:endParaRPr>
                    </a:p>
                  </a:txBody>
                  <a:tcPr marL="8873" marR="8873" marT="8873" marB="4259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effectLst/>
                        <a:latin typeface="Arial" panose="020B0604020202020204" pitchFamily="34" charset="0"/>
                      </a:endParaRPr>
                    </a:p>
                  </a:txBody>
                  <a:tcPr marL="8873" marR="8873" marT="8873" marB="42591" anchor="b">
                    <a:lnL>
                      <a:noFill/>
                    </a:lnL>
                    <a:lnR>
                      <a:noFill/>
                    </a:lnR>
                    <a:lnT>
                      <a:noFill/>
                    </a:lnT>
                    <a:lnB>
                      <a:noFill/>
                    </a:lnB>
                    <a:noFill/>
                  </a:tcPr>
                </a:tc>
                <a:extLst>
                  <a:ext uri="{0D108BD9-81ED-4DB2-BD59-A6C34878D82A}">
                    <a16:rowId xmlns:a16="http://schemas.microsoft.com/office/drawing/2014/main" val="164920653"/>
                  </a:ext>
                </a:extLst>
              </a:tr>
            </a:tbl>
          </a:graphicData>
        </a:graphic>
      </p:graphicFrame>
    </p:spTree>
    <p:extLst>
      <p:ext uri="{BB962C8B-B14F-4D97-AF65-F5344CB8AC3E}">
        <p14:creationId xmlns:p14="http://schemas.microsoft.com/office/powerpoint/2010/main" val="165655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17</a:t>
            </a:r>
            <a:r>
              <a:rPr lang="en-US" sz="2000" baseline="30000">
                <a:solidFill>
                  <a:schemeClr val="bg2">
                    <a:lumMod val="25000"/>
                  </a:schemeClr>
                </a:solidFill>
              </a:rPr>
              <a:t>th</a:t>
            </a:r>
            <a:r>
              <a:rPr lang="en-US" sz="2000">
                <a:solidFill>
                  <a:schemeClr val="bg2">
                    <a:lumMod val="25000"/>
                  </a:schemeClr>
                </a:solidFill>
              </a:rPr>
              <a:t>-late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(February 26 – March 1)</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16</a:t>
            </a:fld>
            <a:endParaRPr lang="en-US"/>
          </a:p>
        </p:txBody>
      </p:sp>
    </p:spTree>
    <p:extLst>
      <p:ext uri="{BB962C8B-B14F-4D97-AF65-F5344CB8AC3E}">
        <p14:creationId xmlns:p14="http://schemas.microsoft.com/office/powerpoint/2010/main" val="425774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17</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773763274"/>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‘25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FY25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APS Strategic Priorities &amp; Initiatives</a:t>
            </a:r>
            <a:endParaRPr sz="200" b="1" i="1">
              <a:solidFill>
                <a:srgbClr val="151515"/>
              </a:solidFill>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1A.</a:t>
            </a:r>
            <a:r>
              <a:rPr lang="en-US" sz="1000" dirty="0">
                <a:solidFill>
                  <a:srgbClr val="000000"/>
                </a:solidFill>
                <a:latin typeface="Calibri"/>
                <a:ea typeface="Calibri"/>
                <a:cs typeface="Calibri"/>
                <a:sym typeface="Calibri"/>
              </a:rPr>
              <a:t> </a:t>
            </a:r>
            <a:r>
              <a:rPr lang="en-US" sz="1000" dirty="0">
                <a:latin typeface="Calibri"/>
                <a:ea typeface="Calibri"/>
                <a:cs typeface="Calibri"/>
                <a:sym typeface="Calibri"/>
              </a:rPr>
              <a:t>Implementation of an intervention block to reduce gaps in learning</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1B. </a:t>
            </a:r>
            <a:r>
              <a:rPr lang="en-US" sz="1000" dirty="0">
                <a:latin typeface="Calibri"/>
                <a:ea typeface="Calibri"/>
                <a:cs typeface="Calibri"/>
                <a:sym typeface="Calibri"/>
              </a:rPr>
              <a:t>Employ a literacy block with phonics for grades k-2</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1C. </a:t>
            </a:r>
            <a:r>
              <a:rPr lang="en-US" sz="1000" dirty="0">
                <a:latin typeface="Calibri"/>
                <a:ea typeface="Calibri"/>
                <a:cs typeface="Calibri"/>
                <a:sym typeface="Calibri"/>
              </a:rPr>
              <a:t>Create PLC planning time for teachers to internalize standards and plan for instruction</a:t>
            </a:r>
            <a:endParaRPr sz="1000" b="1" u="sng" dirty="0">
              <a:solidFill>
                <a:srgbClr val="000000"/>
              </a:solidFill>
              <a:latin typeface="Calibri"/>
              <a:ea typeface="Calibri"/>
              <a:cs typeface="Calibri"/>
              <a:sym typeface="Calibri"/>
            </a:endParaRPr>
          </a:p>
        </p:txBody>
      </p:sp>
      <p:sp>
        <p:nvSpPr>
          <p:cNvPr id="330" name="Google Shape;330;p11"/>
          <p:cNvSpPr/>
          <p:nvPr/>
        </p:nvSpPr>
        <p:spPr>
          <a:xfrm>
            <a:off x="6183344" y="3616050"/>
            <a:ext cx="4003500" cy="780300"/>
          </a:xfrm>
          <a:prstGeom prst="rect">
            <a:avLst/>
          </a:prstGeom>
          <a:solidFill>
            <a:srgbClr val="DDEAF6"/>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Create an attendance team to monitor and address attendance concerns, Create a Care Team to address student needs </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Utilize SLC practices and restorative justice with the Counselor to reduce suspensions</a:t>
            </a:r>
            <a:endParaRPr dirty="0">
              <a:solidFill>
                <a:srgbClr val="000000"/>
              </a:solidFill>
              <a:latin typeface="Arial"/>
              <a:ea typeface="Arial"/>
              <a:cs typeface="Arial"/>
              <a:sym typeface="Arial"/>
            </a:endParaRPr>
          </a:p>
        </p:txBody>
      </p:sp>
      <p:sp>
        <p:nvSpPr>
          <p:cNvPr id="331" name="Google Shape;331;p11"/>
          <p:cNvSpPr/>
          <p:nvPr/>
        </p:nvSpPr>
        <p:spPr>
          <a:xfrm>
            <a:off x="6183344" y="4703743"/>
            <a:ext cx="4003500" cy="708000"/>
          </a:xfrm>
          <a:prstGeom prst="rect">
            <a:avLst/>
          </a:prstGeom>
          <a:solidFill>
            <a:srgbClr val="FBE4D4"/>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Monthly IB training for staff, Professional development individualized around teacher needs in reading and math, training for phonics program (</a:t>
            </a:r>
            <a:r>
              <a:rPr lang="en-US" sz="1000" dirty="0" err="1">
                <a:latin typeface="Calibri"/>
                <a:ea typeface="Calibri"/>
                <a:cs typeface="Calibri"/>
                <a:sym typeface="Calibri"/>
              </a:rPr>
              <a:t>Fundations</a:t>
            </a:r>
            <a:r>
              <a:rPr lang="en-US" sz="1000" dirty="0">
                <a:latin typeface="Calibri"/>
                <a:ea typeface="Calibri"/>
                <a:cs typeface="Calibri"/>
                <a:sym typeface="Calibri"/>
              </a:rPr>
              <a:t>)</a:t>
            </a:r>
          </a:p>
          <a:p>
            <a:pPr>
              <a:buClr>
                <a:srgbClr val="000000"/>
              </a:buClr>
              <a:buSzPts val="1000"/>
            </a:pPr>
            <a:r>
              <a:rPr lang="en-US" sz="1000" dirty="0">
                <a:solidFill>
                  <a:srgbClr val="000000"/>
                </a:solidFill>
                <a:latin typeface="Calibri"/>
                <a:cs typeface="Calibri"/>
                <a:sym typeface="Calibri"/>
              </a:rPr>
              <a:t>Ongoing PD for SEL, restorative practices, and trauma </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2" name="Google Shape;332;p11"/>
          <p:cNvSpPr/>
          <p:nvPr/>
        </p:nvSpPr>
        <p:spPr>
          <a:xfrm>
            <a:off x="6174467"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Conduct data meetings in PLC, with parents and students. Students will also have goal setting meetings with teachers</a:t>
            </a:r>
          </a:p>
          <a:p>
            <a:pPr>
              <a:buClr>
                <a:srgbClr val="000000"/>
              </a:buClr>
              <a:buSzPts val="1000"/>
            </a:pPr>
            <a:r>
              <a:rPr lang="en-US" sz="1000" dirty="0">
                <a:solidFill>
                  <a:srgbClr val="000000"/>
                </a:solidFill>
                <a:latin typeface="Calibri"/>
                <a:cs typeface="Calibri"/>
                <a:sym typeface="Calibri"/>
              </a:rPr>
              <a:t>--Increase Parent Liaison and Social Worker positions to full time to support the needs of students and parents</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3" name="Google Shape;333;p11"/>
          <p:cNvSpPr txBox="1"/>
          <p:nvPr/>
        </p:nvSpPr>
        <p:spPr>
          <a:xfrm>
            <a:off x="4450620" y="135804"/>
            <a:ext cx="2516260" cy="738633"/>
          </a:xfrm>
          <a:prstGeom prst="rect">
            <a:avLst/>
          </a:prstGeom>
          <a:noFill/>
          <a:ln>
            <a:noFill/>
          </a:ln>
        </p:spPr>
        <p:txBody>
          <a:bodyPr spcFirstLastPara="1" wrap="square" lIns="91425" tIns="91425" rIns="91425" bIns="91425" anchor="t" anchorCtr="0">
            <a:spAutoFit/>
          </a:bodyPr>
          <a:lstStyle/>
          <a:p>
            <a:pPr algn="ctr">
              <a:buClr>
                <a:srgbClr val="000000"/>
              </a:buClr>
              <a:buSzPts val="3500"/>
            </a:pPr>
            <a:r>
              <a:rPr lang="en-US" b="1" dirty="0">
                <a:solidFill>
                  <a:srgbClr val="151515"/>
                </a:solidFill>
                <a:latin typeface="Calibri"/>
                <a:ea typeface="Calibri"/>
                <a:cs typeface="Calibri"/>
                <a:sym typeface="Calibri"/>
              </a:rPr>
              <a:t>West Manor IB World School</a:t>
            </a:r>
            <a:endParaRPr sz="200" dirty="0">
              <a:solidFill>
                <a:srgbClr val="151515"/>
              </a:solidFill>
              <a:latin typeface="Calibri"/>
              <a:ea typeface="Calibri"/>
              <a:cs typeface="Calibri"/>
              <a:sym typeface="Calibri"/>
            </a:endParaRPr>
          </a:p>
        </p:txBody>
      </p:sp>
      <p:sp>
        <p:nvSpPr>
          <p:cNvPr id="334" name="Google Shape;334;p11"/>
          <p:cNvSpPr txBox="1"/>
          <p:nvPr/>
        </p:nvSpPr>
        <p:spPr>
          <a:xfrm>
            <a:off x="1577000" y="300876"/>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SMART Goals</a:t>
            </a:r>
            <a:endParaRPr sz="200" b="1" i="1">
              <a:solidFill>
                <a:srgbClr val="151515"/>
              </a:solidFill>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Strategies</a:t>
            </a:r>
            <a:endParaRPr sz="200" b="1" i="1">
              <a:solidFill>
                <a:srgbClr val="151515"/>
              </a:solidFill>
              <a:latin typeface="Calibri"/>
              <a:ea typeface="Calibri"/>
              <a:cs typeface="Calibri"/>
              <a:sym typeface="Calibri"/>
            </a:endParaRPr>
          </a:p>
        </p:txBody>
      </p:sp>
      <p:sp>
        <p:nvSpPr>
          <p:cNvPr id="336" name="Google Shape;336;p11"/>
          <p:cNvSpPr/>
          <p:nvPr/>
        </p:nvSpPr>
        <p:spPr>
          <a:xfrm>
            <a:off x="1609624" y="767853"/>
            <a:ext cx="2418900" cy="105770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a:t>
            </a:r>
            <a:r>
              <a:rPr lang="en-US" sz="1200" b="1" dirty="0">
                <a:solidFill>
                  <a:srgbClr val="000000"/>
                </a:solidFill>
                <a:latin typeface="Arial"/>
                <a:ea typeface="Arial"/>
                <a:cs typeface="Arial"/>
                <a:sym typeface="Arial"/>
              </a:rPr>
              <a:t>% of </a:t>
            </a:r>
            <a:r>
              <a:rPr lang="en-US" sz="1200" b="1" dirty="0">
                <a:latin typeface="Arial"/>
                <a:ea typeface="Arial"/>
                <a:cs typeface="Arial"/>
                <a:sym typeface="Arial"/>
              </a:rPr>
              <a:t>grades 3-5 </a:t>
            </a:r>
            <a:r>
              <a:rPr lang="en-US" sz="1200" b="1" dirty="0">
                <a:solidFill>
                  <a:srgbClr val="000000"/>
                </a:solidFill>
                <a:latin typeface="Arial"/>
                <a:ea typeface="Arial"/>
                <a:cs typeface="Arial"/>
                <a:sym typeface="Arial"/>
              </a:rPr>
              <a:t>students </a:t>
            </a:r>
            <a:r>
              <a:rPr lang="en-US" sz="1200" b="1" dirty="0">
                <a:latin typeface="Arial"/>
                <a:ea typeface="Arial"/>
                <a:cs typeface="Arial"/>
                <a:sym typeface="Arial"/>
              </a:rPr>
              <a:t>scoring proficient or above on Milestones/ MAP  in </a:t>
            </a:r>
            <a:r>
              <a:rPr lang="en-US" sz="1200" b="1" dirty="0">
                <a:solidFill>
                  <a:srgbClr val="000000"/>
                </a:solidFill>
                <a:latin typeface="Arial"/>
                <a:ea typeface="Arial"/>
                <a:cs typeface="Arial"/>
                <a:sym typeface="Arial"/>
              </a:rPr>
              <a:t> reading by 3% </a:t>
            </a:r>
          </a:p>
        </p:txBody>
      </p:sp>
      <p:sp>
        <p:nvSpPr>
          <p:cNvPr id="337" name="Google Shape;337;p11"/>
          <p:cNvSpPr/>
          <p:nvPr/>
        </p:nvSpPr>
        <p:spPr>
          <a:xfrm>
            <a:off x="4313259" y="753034"/>
            <a:ext cx="2287097" cy="1068493"/>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 of grades 3-5 students scoring proficient or above on Milestones/MAP  in math by 3%</a:t>
            </a:r>
            <a:endParaRPr lang="en-US" sz="1200" b="1" dirty="0">
              <a:solidFill>
                <a:srgbClr val="000000"/>
              </a:solidFill>
              <a:latin typeface="Arial"/>
              <a:ea typeface="Arial"/>
              <a:cs typeface="Arial"/>
              <a:sym typeface="Arial"/>
            </a:endParaRPr>
          </a:p>
        </p:txBody>
      </p:sp>
      <p:sp>
        <p:nvSpPr>
          <p:cNvPr id="338" name="Google Shape;338;p11"/>
          <p:cNvSpPr/>
          <p:nvPr/>
        </p:nvSpPr>
        <p:spPr>
          <a:xfrm>
            <a:off x="6749738" y="820801"/>
            <a:ext cx="2155622" cy="1005919"/>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pPr>
            <a:r>
              <a:rPr lang="en-US" sz="1200" b="1" dirty="0"/>
              <a:t>Increase the percentage of students with 10 or less absences by 3%</a:t>
            </a:r>
            <a:endParaRPr lang="en-US" dirty="0"/>
          </a:p>
        </p:txBody>
      </p:sp>
      <p:sp>
        <p:nvSpPr>
          <p:cNvPr id="339" name="Google Shape;339;p11"/>
          <p:cNvSpPr txBox="1">
            <a:spLocks noGrp="1"/>
          </p:cNvSpPr>
          <p:nvPr>
            <p:ph type="sldNum" idx="12"/>
          </p:nvPr>
        </p:nvSpPr>
        <p:spPr>
          <a:xfrm>
            <a:off x="10945368" y="457200"/>
            <a:ext cx="987552" cy="274320"/>
          </a:xfrm>
          <a:prstGeom prst="rect">
            <a:avLst/>
          </a:prstGeom>
          <a:noFill/>
          <a:ln>
            <a:noFill/>
          </a:ln>
        </p:spPr>
        <p:txBody>
          <a:bodyPr spcFirstLastPara="1" vert="horz" wrap="square" lIns="91440" tIns="45720" rIns="91440" bIns="45720" rtlCol="0" anchor="ctr" anchorCtr="0">
            <a:noAutofit/>
          </a:bodyPr>
          <a:lstStyle>
            <a:defPPr>
              <a:defRPr lang="en-US"/>
            </a:defPPr>
            <a:lvl1pPr marL="0" algn="ctr"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Clr>
                <a:srgbClr val="000000"/>
              </a:buClr>
              <a:buSzPts val="1200"/>
            </a:pPr>
            <a:fld id="{48F63A3B-78C7-47BE-AE5E-E10140E04643}" type="slidenum">
              <a:rPr lang="en-US" smtClean="0"/>
              <a:pPr algn="r">
                <a:buClr>
                  <a:srgbClr val="000000"/>
                </a:buClr>
                <a:buSzPts val="1200"/>
              </a:pPr>
              <a:t>7</a:t>
            </a:fld>
            <a:endParaRPr sz="1000">
              <a:solidFill>
                <a:srgbClr val="000000"/>
              </a:solidFill>
              <a:latin typeface="Verdana"/>
              <a:ea typeface="Verdana"/>
              <a:cs typeface="Verdana"/>
              <a:sym typeface="Verdana"/>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Strategic Priorities</a:t>
            </a:r>
            <a:endParaRPr sz="200" b="1" i="1">
              <a:solidFill>
                <a:srgbClr val="151515"/>
              </a:solidFill>
              <a:latin typeface="Calibri"/>
              <a:ea typeface="Calibri"/>
              <a:cs typeface="Calibri"/>
              <a:sym typeface="Calibri"/>
            </a:endParaRPr>
          </a:p>
        </p:txBody>
      </p:sp>
      <p:sp>
        <p:nvSpPr>
          <p:cNvPr id="342" name="Google Shape;342;p11"/>
          <p:cNvSpPr/>
          <p:nvPr/>
        </p:nvSpPr>
        <p:spPr>
          <a:xfrm>
            <a:off x="3496461" y="2477394"/>
            <a:ext cx="2418900" cy="1092566"/>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latin typeface="Calibri"/>
                <a:ea typeface="Calibri"/>
                <a:cs typeface="Calibri"/>
                <a:sym typeface="Calibri"/>
              </a:rPr>
              <a:t>Increase student phonic awareness and create early readers</a:t>
            </a:r>
          </a:p>
          <a:p>
            <a:pPr marL="228600" indent="-228600">
              <a:spcBef>
                <a:spcPts val="600"/>
              </a:spcBef>
              <a:buClr>
                <a:srgbClr val="000000"/>
              </a:buClr>
              <a:buSzPts val="1000"/>
              <a:buFont typeface="Calibri"/>
              <a:buAutoNum type="arabicPeriod"/>
            </a:pPr>
            <a:r>
              <a:rPr lang="en-US" sz="1000" b="1" dirty="0">
                <a:solidFill>
                  <a:srgbClr val="000000"/>
                </a:solidFill>
                <a:latin typeface="Calibri"/>
                <a:ea typeface="Calibri"/>
                <a:cs typeface="Calibri"/>
                <a:sym typeface="Calibri"/>
              </a:rPr>
              <a:t>Increase student knowledge in numbers and operations domain</a:t>
            </a:r>
          </a:p>
          <a:p>
            <a:pPr marL="228600" indent="-228600">
              <a:spcBef>
                <a:spcPts val="600"/>
              </a:spcBef>
              <a:buClr>
                <a:srgbClr val="000000"/>
              </a:buClr>
              <a:buSzPts val="1000"/>
              <a:buFont typeface="Calibri"/>
              <a:buAutoNum type="arabicPeriod"/>
            </a:pPr>
            <a:r>
              <a:rPr lang="en-US" sz="1000" b="1" dirty="0">
                <a:latin typeface="Calibri"/>
                <a:ea typeface="Calibri"/>
                <a:cs typeface="Calibri"/>
                <a:sym typeface="Calibri"/>
              </a:rPr>
              <a:t>Increase student multiplication skills </a:t>
            </a:r>
            <a:endParaRPr sz="1000" b="1" dirty="0">
              <a:solidFill>
                <a:srgbClr val="000000"/>
              </a:solidFill>
              <a:latin typeface="Calibri"/>
              <a:ea typeface="Calibri"/>
              <a:cs typeface="Calibri"/>
              <a:sym typeface="Calibri"/>
            </a:endParaRPr>
          </a:p>
        </p:txBody>
      </p:sp>
      <p:sp>
        <p:nvSpPr>
          <p:cNvPr id="343" name="Google Shape;343;p11"/>
          <p:cNvSpPr/>
          <p:nvPr/>
        </p:nvSpPr>
        <p:spPr>
          <a:xfrm>
            <a:off x="3496398" y="3628672"/>
            <a:ext cx="2418900" cy="938678"/>
          </a:xfrm>
          <a:prstGeom prst="rect">
            <a:avLst/>
          </a:prstGeom>
          <a:noFill/>
          <a:ln>
            <a:noFill/>
          </a:ln>
        </p:spPr>
        <p:txBody>
          <a:bodyPr spcFirstLastPara="1" wrap="square" lIns="91425" tIns="45700" rIns="91425" bIns="45700" anchor="t" anchorCtr="0">
            <a:spAutoFit/>
          </a:bodyPr>
          <a:lstStyle/>
          <a:p>
            <a:pPr marL="228600" indent="-228600">
              <a:spcBef>
                <a:spcPts val="600"/>
              </a:spcBef>
              <a:buClr>
                <a:srgbClr val="000000"/>
              </a:buClr>
              <a:buSzPts val="1000"/>
              <a:buFont typeface="Calibri"/>
              <a:buAutoNum type="arabicPeriod" startAt="4"/>
            </a:pPr>
            <a:r>
              <a:rPr lang="en-US" sz="1000" b="1" dirty="0">
                <a:solidFill>
                  <a:srgbClr val="000000"/>
                </a:solidFill>
                <a:latin typeface="Calibri"/>
                <a:ea typeface="Calibri"/>
                <a:cs typeface="Calibri"/>
                <a:sym typeface="Calibri"/>
              </a:rPr>
              <a:t> Increase student attendance and decrease suspension rate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44" name="Google Shape;344;p11"/>
          <p:cNvSpPr/>
          <p:nvPr/>
        </p:nvSpPr>
        <p:spPr>
          <a:xfrm>
            <a:off x="3491022" y="472854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6"/>
            </a:pPr>
            <a:r>
              <a:rPr lang="en-US" sz="1000" b="1" dirty="0">
                <a:latin typeface="Calibri"/>
                <a:ea typeface="Calibri"/>
                <a:cs typeface="Calibri"/>
                <a:sym typeface="Calibri"/>
              </a:rPr>
              <a:t>Increasing Teacher knowledge of Standards</a:t>
            </a:r>
            <a:r>
              <a:rPr lang="en-US" sz="1000" b="1" dirty="0">
                <a:solidFill>
                  <a:srgbClr val="000000"/>
                </a:solidFill>
                <a:latin typeface="Calibri"/>
                <a:ea typeface="Calibri"/>
                <a:cs typeface="Calibri"/>
                <a:sym typeface="Calibri"/>
              </a:rPr>
              <a:t> </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6"/>
            </a:pPr>
            <a:r>
              <a:rPr lang="en-US" sz="1000" b="1" dirty="0">
                <a:solidFill>
                  <a:srgbClr val="000000"/>
                </a:solidFill>
                <a:latin typeface="Calibri"/>
                <a:ea typeface="Calibri"/>
                <a:cs typeface="Calibri"/>
                <a:sym typeface="Calibri"/>
              </a:rPr>
              <a:t> Increase Teacher knowledge of IB Program</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100"/>
            </a:pPr>
            <a:r>
              <a:rPr lang="en-US" sz="1100" b="1">
                <a:solidFill>
                  <a:schemeClr val="lt1"/>
                </a:solidFill>
                <a:latin typeface="Calibri"/>
                <a:ea typeface="Calibri"/>
                <a:cs typeface="Calibri"/>
                <a:sym typeface="Calibri"/>
              </a:rPr>
              <a:t>Fostering Academic Excellence for All</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Data</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Curriculum &amp; Instruction</a:t>
            </a:r>
            <a:endParaRPr sz="900">
              <a:solidFill>
                <a:schemeClr val="lt1"/>
              </a:solidFill>
              <a:latin typeface="Calibri"/>
              <a:ea typeface="Calibri"/>
              <a:cs typeface="Calibri"/>
              <a:sym typeface="Calibri"/>
            </a:endParaRPr>
          </a:p>
          <a:p>
            <a:pPr algn="ctr">
              <a:buClr>
                <a:schemeClr val="lt1"/>
              </a:buClr>
              <a:buSzPts val="4000"/>
            </a:pPr>
            <a:r>
              <a:rPr lang="en-US" sz="900">
                <a:solidFill>
                  <a:schemeClr val="lt1"/>
                </a:solidFill>
                <a:latin typeface="Calibri"/>
                <a:ea typeface="Calibri"/>
                <a:cs typeface="Calibri"/>
                <a:sym typeface="Calibri"/>
              </a:rPr>
              <a:t>Signature Program</a:t>
            </a:r>
            <a:endParaRPr sz="900">
              <a:solidFill>
                <a:schemeClr val="lt1"/>
              </a:solidFill>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Building a Culture of Student Support</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Whole Child &amp; Intervention</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Personalized Learning</a:t>
            </a:r>
            <a:endParaRPr sz="900">
              <a:solidFill>
                <a:schemeClr val="lt1"/>
              </a:solidFill>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Equipping &amp; Empowering Leaders &amp; Staff</a:t>
            </a:r>
            <a:endParaRPr sz="1200" b="1">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Strategic Staff Support</a:t>
            </a:r>
            <a:endParaRPr sz="900">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Equitable Resource Allocation</a:t>
            </a:r>
            <a:endParaRPr sz="900">
              <a:solidFill>
                <a:schemeClr val="lt1"/>
              </a:solidFill>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dirty="0">
                <a:solidFill>
                  <a:schemeClr val="lt1"/>
                </a:solidFill>
                <a:latin typeface="Calibri"/>
                <a:ea typeface="Calibri"/>
                <a:cs typeface="Calibri"/>
                <a:sym typeface="Calibri"/>
              </a:rPr>
              <a:t>Creating a System of School Support</a:t>
            </a:r>
            <a:endParaRPr sz="1200" b="1" dirty="0">
              <a:solidFill>
                <a:schemeClr val="lt1"/>
              </a:solidFill>
              <a:latin typeface="Calibri"/>
              <a:ea typeface="Calibri"/>
              <a:cs typeface="Calibri"/>
              <a:sym typeface="Calibri"/>
            </a:endParaRPr>
          </a:p>
          <a:p>
            <a:pPr marL="171446" algn="ctr"/>
            <a:r>
              <a:rPr lang="en-US" sz="900">
                <a:solidFill>
                  <a:schemeClr val="lt1"/>
                </a:solidFill>
                <a:latin typeface="Calibri"/>
                <a:ea typeface="Calibri"/>
                <a:cs typeface="Calibri"/>
                <a:sym typeface="Calibri"/>
              </a:rPr>
              <a:t>Collective Action, Engagement &amp; Empowerment</a:t>
            </a:r>
            <a:endParaRPr lang="en-US" sz="900" dirty="0">
              <a:solidFill>
                <a:schemeClr val="lt1"/>
              </a:solidFill>
              <a:latin typeface="Calibri"/>
              <a:ea typeface="Calibri"/>
              <a:cs typeface="Calibri"/>
              <a:sym typeface="Calibri"/>
            </a:endParaRPr>
          </a:p>
        </p:txBody>
      </p:sp>
      <p:sp>
        <p:nvSpPr>
          <p:cNvPr id="351" name="Google Shape;351;p11"/>
          <p:cNvSpPr/>
          <p:nvPr/>
        </p:nvSpPr>
        <p:spPr>
          <a:xfrm>
            <a:off x="3506997" y="582842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Improve stakeholder knowledge of school data and how to assist</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Provide support to students and stakeholders in need</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26" name="Google Shape;343;p11">
            <a:extLst>
              <a:ext uri="{FF2B5EF4-FFF2-40B4-BE49-F238E27FC236}">
                <a16:creationId xmlns:a16="http://schemas.microsoft.com/office/drawing/2014/main" id="{B0CD03E8-32BA-4663-9300-879DF6A5004B}"/>
              </a:ext>
            </a:extLst>
          </p:cNvPr>
          <p:cNvSpPr/>
          <p:nvPr/>
        </p:nvSpPr>
        <p:spPr>
          <a:xfrm>
            <a:off x="3491022" y="2357219"/>
            <a:ext cx="2418900" cy="1477287"/>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solidFill>
                  <a:srgbClr val="000000"/>
                </a:solidFill>
                <a:latin typeface="Calibri"/>
                <a:ea typeface="Calibri"/>
                <a:cs typeface="Calibri"/>
                <a:sym typeface="Calibri"/>
              </a:rPr>
              <a:t>1.</a:t>
            </a:r>
          </a:p>
          <a:p>
            <a:pPr>
              <a:spcBef>
                <a:spcPts val="600"/>
              </a:spcBef>
              <a:buClr>
                <a:srgbClr val="000000"/>
              </a:buClr>
              <a:buSzPts val="1000"/>
            </a:pPr>
            <a:endParaRPr lang="en-US" sz="1000" b="1" dirty="0">
              <a:latin typeface="Calibri"/>
              <a:ea typeface="Calibri"/>
              <a:cs typeface="Calibri"/>
              <a:sym typeface="Calibri"/>
            </a:endParaRPr>
          </a:p>
          <a:p>
            <a:pPr>
              <a:spcBef>
                <a:spcPts val="600"/>
              </a:spcBef>
              <a:buClr>
                <a:srgbClr val="000000"/>
              </a:buClr>
              <a:buSzPts val="1000"/>
            </a:pPr>
            <a:r>
              <a:rPr lang="en-US" sz="1000" b="1" dirty="0">
                <a:solidFill>
                  <a:srgbClr val="000000"/>
                </a:solidFill>
                <a:latin typeface="Calibri"/>
                <a:ea typeface="Calibri"/>
                <a:cs typeface="Calibri"/>
                <a:sym typeface="Calibri"/>
              </a:rPr>
              <a:t>3.</a:t>
            </a:r>
          </a:p>
          <a:p>
            <a:pPr>
              <a:spcBef>
                <a:spcPts val="600"/>
              </a:spcBef>
              <a:buClr>
                <a:srgbClr val="000000"/>
              </a:buClr>
              <a:buSzPts val="1000"/>
            </a:pPr>
            <a:r>
              <a:rPr lang="en-US" sz="1000" b="1" dirty="0">
                <a:solidFill>
                  <a:srgbClr val="000000"/>
                </a:solidFill>
                <a:latin typeface="Calibri"/>
                <a:ea typeface="Calibri"/>
                <a:cs typeface="Calibri"/>
                <a:sym typeface="Calibri"/>
              </a:rPr>
              <a:t>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100" b="1" i="0" u="none" strike="noStrike" kern="1200" cap="none" spc="0" normalizeH="0" baseline="0" noProof="0" dirty="0">
                <a:ln>
                  <a:noFill/>
                </a:ln>
                <a:solidFill>
                  <a:srgbClr val="0083A9"/>
                </a:solidFill>
                <a:effectLst/>
                <a:uLnTx/>
                <a:uFillTx/>
                <a:latin typeface="Tenorite" panose="00000500000000000000" pitchFamily="2" charset="0"/>
                <a:ea typeface="+mj-ea"/>
                <a:cs typeface="+mj-cs"/>
              </a:rPr>
              <a:t>Updates to the</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100" b="1" i="0" u="none" strike="noStrike" kern="1200" cap="none" spc="0" normalizeH="0" baseline="0" noProof="0" dirty="0">
                <a:ln>
                  <a:noFill/>
                </a:ln>
                <a:solidFill>
                  <a:srgbClr val="0083A9"/>
                </a:solidFill>
                <a:effectLst/>
                <a:uLnTx/>
                <a:uFillTx/>
                <a:latin typeface="Tenorite" panose="00000500000000000000" pitchFamily="2" charset="0"/>
                <a:ea typeface="+mj-ea"/>
                <a:cs typeface="+mj-cs"/>
              </a:rPr>
              <a:t>Strategic Plan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F32C4-89EA-FD40-34E7-595997B7F1F5}"/>
              </a:ext>
            </a:extLst>
          </p:cNvPr>
          <p:cNvSpPr txBox="1"/>
          <p:nvPr/>
        </p:nvSpPr>
        <p:spPr>
          <a:xfrm>
            <a:off x="131487" y="1381481"/>
            <a:ext cx="6421467" cy="5330215"/>
          </a:xfrm>
          <a:prstGeom prst="rect">
            <a:avLst/>
          </a:prstGeom>
          <a:ln w="57150">
            <a:solidFill>
              <a:schemeClr val="accent2"/>
            </a:solidFill>
          </a:ln>
        </p:spPr>
        <p:txBody>
          <a:bodyPr vert="horz" lIns="91440" tIns="45720" rIns="91440" bIns="45720" rtlCol="0">
            <a:normAutofit fontScale="92500" lnSpcReduction="10000"/>
          </a:bodyPr>
          <a:lstStyle/>
          <a:p>
            <a:pPr marL="11430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venir Next LT Pro"/>
                <a:ea typeface="+mn-ea"/>
                <a:cs typeface="+mn-cs"/>
              </a:rPr>
              <a:t>No changes to Strategic Plan</a:t>
            </a: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sym typeface="Calibri"/>
              </a:rPr>
              <a:t>1.Increase student phonic awareness and create early readers</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sym typeface="Calibri"/>
              </a:rPr>
              <a:t>2  Increase student knowledge in numbers and operations domain</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sym typeface="Calibri"/>
              </a:rPr>
              <a:t>3. Increase student multiplication skills </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sym typeface="Calibri"/>
              </a:rPr>
              <a:t> 4. Increase student attendance and decrease suspension rate </a:t>
            </a: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sym typeface="Calibri"/>
              </a:rPr>
              <a:t> 5.Increasing Teacher knowledge of Standards</a:t>
            </a:r>
            <a:r>
              <a:rPr kumimoji="0" lang="en-US" sz="2400" b="1" i="0" u="none" strike="noStrike" kern="1200" cap="none" spc="0" normalizeH="0" baseline="0" noProof="0" dirty="0">
                <a:ln>
                  <a:noFill/>
                </a:ln>
                <a:solidFill>
                  <a:srgbClr val="000000"/>
                </a:solidFill>
                <a:effectLst/>
                <a:uLnTx/>
                <a:uFillTx/>
                <a:latin typeface="Calibri"/>
                <a:ea typeface="Calibri"/>
                <a:cs typeface="Calibri"/>
                <a:sym typeface="Calibri"/>
              </a:rPr>
              <a:t> </a:t>
            </a:r>
            <a:endParaRPr kumimoji="0" lang="en-US" sz="2400" b="1" i="0" u="none" strike="noStrike" kern="1200" cap="none" spc="0" normalizeH="0" baseline="0" noProof="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000000"/>
              </a:buClr>
              <a:buSzPts val="1000"/>
              <a:buFontTx/>
              <a:buAutoNum type="arabicPeriod" startAt="6"/>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sym typeface="Calibri"/>
              </a:rPr>
              <a:t>Increase Teacher knowledge of IB Program</a:t>
            </a: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sym typeface="Calibri"/>
              </a:rPr>
              <a:t>7. Improve stakeholder knowledge of school data and how to assist</a:t>
            </a:r>
            <a:endParaRPr kumimoji="0" lang="en-US" sz="24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sym typeface="Calibri"/>
              </a:rPr>
              <a:t>9. Provide support to students and stakeholders in need</a:t>
            </a: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218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FY24 Budget Parameters</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02F76306-D2C6-54CE-6EC9-97FE45959C63}"/>
              </a:ext>
            </a:extLst>
          </p:cNvPr>
          <p:cNvGraphicFramePr>
            <a:graphicFrameLocks noGrp="1"/>
          </p:cNvGraphicFramePr>
          <p:nvPr/>
        </p:nvGraphicFramePr>
        <p:xfrm>
          <a:off x="1894151" y="1403990"/>
          <a:ext cx="7838875" cy="5134466"/>
        </p:xfrm>
        <a:graphic>
          <a:graphicData uri="http://schemas.openxmlformats.org/drawingml/2006/table">
            <a:tbl>
              <a:tblPr firstRow="1" bandRow="1">
                <a:tableStyleId>{5C22544A-7EE6-4342-B048-85BDC9FD1C3A}</a:tableStyleId>
              </a:tblPr>
              <a:tblGrid>
                <a:gridCol w="3881420">
                  <a:extLst>
                    <a:ext uri="{9D8B030D-6E8A-4147-A177-3AD203B41FA5}">
                      <a16:colId xmlns:a16="http://schemas.microsoft.com/office/drawing/2014/main" val="3509078761"/>
                    </a:ext>
                  </a:extLst>
                </a:gridCol>
                <a:gridCol w="3957455">
                  <a:extLst>
                    <a:ext uri="{9D8B030D-6E8A-4147-A177-3AD203B41FA5}">
                      <a16:colId xmlns:a16="http://schemas.microsoft.com/office/drawing/2014/main" val="1934840705"/>
                    </a:ext>
                  </a:extLst>
                </a:gridCol>
              </a:tblGrid>
              <a:tr h="864814">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2873917453"/>
                  </a:ext>
                </a:extLst>
              </a:tr>
              <a:tr h="1238744">
                <a:tc>
                  <a:txBody>
                    <a:bodyPr/>
                    <a:lstStyle/>
                    <a:p>
                      <a:pPr algn="ctr"/>
                      <a:r>
                        <a:rPr lang="en-US" sz="1600" dirty="0"/>
                        <a:t>Improve percent of students achieving at proficient level on Milestones assessment </a:t>
                      </a:r>
                      <a:endParaRPr lang="en-US" sz="1750" dirty="0"/>
                    </a:p>
                  </a:txBody>
                  <a:tcPr/>
                </a:tc>
                <a:tc>
                  <a:txBody>
                    <a:bodyPr/>
                    <a:lstStyle/>
                    <a:p>
                      <a:pPr algn="ctr"/>
                      <a:r>
                        <a:rPr lang="en-US" sz="1750" dirty="0"/>
                        <a:t>Provide instruction to prepare students for their next educational level and remove instructional gaps caused by Covid</a:t>
                      </a:r>
                    </a:p>
                  </a:txBody>
                  <a:tcPr/>
                </a:tc>
                <a:extLst>
                  <a:ext uri="{0D108BD9-81ED-4DB2-BD59-A6C34878D82A}">
                    <a16:rowId xmlns:a16="http://schemas.microsoft.com/office/drawing/2014/main" val="1312436168"/>
                  </a:ext>
                </a:extLst>
              </a:tr>
              <a:tr h="1231813">
                <a:tc>
                  <a:txBody>
                    <a:bodyPr/>
                    <a:lstStyle/>
                    <a:p>
                      <a:pPr algn="ctr"/>
                      <a:r>
                        <a:rPr lang="en-US" sz="1600" dirty="0"/>
                        <a:t>Implement International Baccalaureate program model </a:t>
                      </a:r>
                      <a:endParaRPr lang="en-US" sz="1750" dirty="0"/>
                    </a:p>
                  </a:txBody>
                  <a:tcPr/>
                </a:tc>
                <a:tc>
                  <a:txBody>
                    <a:bodyPr/>
                    <a:lstStyle/>
                    <a:p>
                      <a:pPr algn="ctr"/>
                      <a:r>
                        <a:rPr lang="en-US" sz="1600" dirty="0"/>
                        <a:t>Provide rigor and ensure our students think globally</a:t>
                      </a:r>
                      <a:endParaRPr lang="en-US" sz="1750" dirty="0"/>
                    </a:p>
                  </a:txBody>
                  <a:tcPr/>
                </a:tc>
                <a:extLst>
                  <a:ext uri="{0D108BD9-81ED-4DB2-BD59-A6C34878D82A}">
                    <a16:rowId xmlns:a16="http://schemas.microsoft.com/office/drawing/2014/main" val="978434641"/>
                  </a:ext>
                </a:extLst>
              </a:tr>
              <a:tr h="1799095">
                <a:tc>
                  <a:txBody>
                    <a:bodyPr/>
                    <a:lstStyle/>
                    <a:p>
                      <a:pPr algn="ctr"/>
                      <a:r>
                        <a:rPr lang="en-US" sz="1600" dirty="0"/>
                        <a:t>Ensure a welcoming parent friendly environment </a:t>
                      </a:r>
                      <a:endParaRPr lang="en-US" sz="1750" dirty="0"/>
                    </a:p>
                  </a:txBody>
                  <a:tcPr/>
                </a:tc>
                <a:tc>
                  <a:txBody>
                    <a:bodyPr/>
                    <a:lstStyle/>
                    <a:p>
                      <a:pPr algn="ctr"/>
                      <a:r>
                        <a:rPr lang="en-US" sz="1600" dirty="0"/>
                        <a:t>increase parent involvement to strengthen the partnership between school and home</a:t>
                      </a:r>
                      <a:endParaRPr lang="en-US" sz="1750" dirty="0"/>
                    </a:p>
                  </a:txBody>
                  <a:tcPr/>
                </a:tc>
                <a:extLst>
                  <a:ext uri="{0D108BD9-81ED-4DB2-BD59-A6C34878D82A}">
                    <a16:rowId xmlns:a16="http://schemas.microsoft.com/office/drawing/2014/main" val="641123415"/>
                  </a:ext>
                </a:extLst>
              </a:tr>
            </a:tbl>
          </a:graphicData>
        </a:graphic>
      </p:graphicFrame>
    </p:spTree>
    <p:extLst>
      <p:ext uri="{BB962C8B-B14F-4D97-AF65-F5344CB8AC3E}">
        <p14:creationId xmlns:p14="http://schemas.microsoft.com/office/powerpoint/2010/main" val="298413961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Gibel, Tandra</DisplayName>
        <AccountId>14</AccountId>
        <AccountType/>
      </UserInfo>
      <UserInfo>
        <DisplayName>Smith-Reid, Catrina</DisplayName>
        <AccountId>16</AccountId>
        <AccountType/>
      </UserInfo>
      <UserInfo>
        <DisplayName>Sofianos, Audrey</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5860D824-1F42-4605-A966-FFCBCF63520E}">
  <ds:schemaRefs>
    <ds:schemaRef ds:uri="http://schemas.microsoft.com/office/2006/metadata/properties"/>
    <ds:schemaRef ds:uri="e136758a-e7f7-4029-9cdc-709c7a6ff02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8dcae609-94e2-4108-915c-852935aa21ad"/>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EFFD6436-D782-4102-B058-F04921F6F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TotalTime>
  <Words>1716</Words>
  <Application>Microsoft Office PowerPoint</Application>
  <PresentationFormat>Widescreen</PresentationFormat>
  <Paragraphs>286</Paragraphs>
  <Slides>17</Slides>
  <Notes>12</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17</vt:i4>
      </vt:variant>
    </vt:vector>
  </HeadingPairs>
  <TitlesOfParts>
    <vt:vector size="41" baseType="lpstr">
      <vt:lpstr>Arial</vt:lpstr>
      <vt:lpstr>Arial Black</vt:lpstr>
      <vt:lpstr>Avenir Next LT Pro</vt:lpstr>
      <vt:lpstr>Berlin Sans FB Demi</vt:lpstr>
      <vt:lpstr>Calibri</vt:lpstr>
      <vt:lpstr>Sabon Next LT</vt:lpstr>
      <vt:lpstr>Symbol</vt:lpstr>
      <vt:lpstr>Tenorite</vt:lpstr>
      <vt:lpstr>Trebuchet MS</vt:lpstr>
      <vt:lpstr>Tw Cen MT</vt:lpstr>
      <vt:lpstr>Verdana</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ShapesVTI</vt:lpstr>
      <vt:lpstr>PowerPoint Presentation</vt:lpstr>
      <vt:lpstr>Norms</vt:lpstr>
      <vt:lpstr>GO Team Budget Development Process</vt:lpstr>
      <vt:lpstr>PowerPoint Presentation</vt:lpstr>
      <vt:lpstr>Budget Allocation Meeting</vt:lpstr>
      <vt:lpstr>FY25 Budget Development Process</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Lawrence, Reginald</cp:lastModifiedBy>
  <cp:revision>2</cp:revision>
  <cp:lastPrinted>2020-01-13T18:18:48Z</cp:lastPrinted>
  <dcterms:created xsi:type="dcterms:W3CDTF">2014-12-15T21:46:52Z</dcterms:created>
  <dcterms:modified xsi:type="dcterms:W3CDTF">2024-01-19T17:26:03Z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Order">
    <vt:r8>4700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